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7" r:id="rId2"/>
    <p:sldId id="266" r:id="rId3"/>
    <p:sldId id="268" r:id="rId4"/>
    <p:sldId id="272" r:id="rId5"/>
    <p:sldId id="269" r:id="rId6"/>
    <p:sldId id="270" r:id="rId7"/>
    <p:sldId id="271" r:id="rId8"/>
    <p:sldId id="280" r:id="rId9"/>
    <p:sldId id="274" r:id="rId10"/>
    <p:sldId id="275" r:id="rId11"/>
    <p:sldId id="276" r:id="rId12"/>
    <p:sldId id="273" r:id="rId13"/>
    <p:sldId id="279" r:id="rId14"/>
    <p:sldId id="281" r:id="rId15"/>
    <p:sldId id="282" r:id="rId16"/>
    <p:sldId id="283" r:id="rId17"/>
    <p:sldId id="284" r:id="rId18"/>
    <p:sldId id="285" r:id="rId19"/>
    <p:sldId id="286" r:id="rId20"/>
  </p:sldIdLst>
  <p:sldSz cx="11522075" cy="7200900"/>
  <p:notesSz cx="6858000" cy="9144000"/>
  <p:defaultTextStyle>
    <a:defPPr>
      <a:defRPr lang="it-IT"/>
    </a:defPPr>
    <a:lvl1pPr algn="l" rtl="0" fontAlgn="base">
      <a:spcBef>
        <a:spcPct val="0"/>
      </a:spcBef>
      <a:spcAft>
        <a:spcPct val="0"/>
      </a:spcAft>
      <a:defRPr sz="2100" kern="1200">
        <a:solidFill>
          <a:schemeClr val="tx1"/>
        </a:solidFill>
        <a:latin typeface="Arial" charset="0"/>
        <a:ea typeface="+mn-ea"/>
        <a:cs typeface="+mn-cs"/>
      </a:defRPr>
    </a:lvl1pPr>
    <a:lvl2pPr marL="457200" algn="l" rtl="0" fontAlgn="base">
      <a:spcBef>
        <a:spcPct val="0"/>
      </a:spcBef>
      <a:spcAft>
        <a:spcPct val="0"/>
      </a:spcAft>
      <a:defRPr sz="2100" kern="1200">
        <a:solidFill>
          <a:schemeClr val="tx1"/>
        </a:solidFill>
        <a:latin typeface="Arial" charset="0"/>
        <a:ea typeface="+mn-ea"/>
        <a:cs typeface="+mn-cs"/>
      </a:defRPr>
    </a:lvl2pPr>
    <a:lvl3pPr marL="914400" algn="l" rtl="0" fontAlgn="base">
      <a:spcBef>
        <a:spcPct val="0"/>
      </a:spcBef>
      <a:spcAft>
        <a:spcPct val="0"/>
      </a:spcAft>
      <a:defRPr sz="2100" kern="1200">
        <a:solidFill>
          <a:schemeClr val="tx1"/>
        </a:solidFill>
        <a:latin typeface="Arial" charset="0"/>
        <a:ea typeface="+mn-ea"/>
        <a:cs typeface="+mn-cs"/>
      </a:defRPr>
    </a:lvl3pPr>
    <a:lvl4pPr marL="1371600" algn="l" rtl="0" fontAlgn="base">
      <a:spcBef>
        <a:spcPct val="0"/>
      </a:spcBef>
      <a:spcAft>
        <a:spcPct val="0"/>
      </a:spcAft>
      <a:defRPr sz="2100" kern="1200">
        <a:solidFill>
          <a:schemeClr val="tx1"/>
        </a:solidFill>
        <a:latin typeface="Arial" charset="0"/>
        <a:ea typeface="+mn-ea"/>
        <a:cs typeface="+mn-cs"/>
      </a:defRPr>
    </a:lvl4pPr>
    <a:lvl5pPr marL="1828800" algn="l" rtl="0" fontAlgn="base">
      <a:spcBef>
        <a:spcPct val="0"/>
      </a:spcBef>
      <a:spcAft>
        <a:spcPct val="0"/>
      </a:spcAft>
      <a:defRPr sz="2100" kern="1200">
        <a:solidFill>
          <a:schemeClr val="tx1"/>
        </a:solidFill>
        <a:latin typeface="Arial" charset="0"/>
        <a:ea typeface="+mn-ea"/>
        <a:cs typeface="+mn-cs"/>
      </a:defRPr>
    </a:lvl5pPr>
    <a:lvl6pPr marL="2286000" algn="l" defTabSz="914400" rtl="0" eaLnBrk="1" latinLnBrk="0" hangingPunct="1">
      <a:defRPr sz="2100" kern="1200">
        <a:solidFill>
          <a:schemeClr val="tx1"/>
        </a:solidFill>
        <a:latin typeface="Arial" charset="0"/>
        <a:ea typeface="+mn-ea"/>
        <a:cs typeface="+mn-cs"/>
      </a:defRPr>
    </a:lvl6pPr>
    <a:lvl7pPr marL="2743200" algn="l" defTabSz="914400" rtl="0" eaLnBrk="1" latinLnBrk="0" hangingPunct="1">
      <a:defRPr sz="2100" kern="1200">
        <a:solidFill>
          <a:schemeClr val="tx1"/>
        </a:solidFill>
        <a:latin typeface="Arial" charset="0"/>
        <a:ea typeface="+mn-ea"/>
        <a:cs typeface="+mn-cs"/>
      </a:defRPr>
    </a:lvl7pPr>
    <a:lvl8pPr marL="3200400" algn="l" defTabSz="914400" rtl="0" eaLnBrk="1" latinLnBrk="0" hangingPunct="1">
      <a:defRPr sz="2100" kern="1200">
        <a:solidFill>
          <a:schemeClr val="tx1"/>
        </a:solidFill>
        <a:latin typeface="Arial" charset="0"/>
        <a:ea typeface="+mn-ea"/>
        <a:cs typeface="+mn-cs"/>
      </a:defRPr>
    </a:lvl8pPr>
    <a:lvl9pPr marL="3657600" algn="l" defTabSz="914400" rtl="0" eaLnBrk="1" latinLnBrk="0" hangingPunct="1">
      <a:defRPr sz="21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000066"/>
    <a:srgbClr val="000099"/>
    <a:srgbClr val="FFFF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80" autoAdjust="0"/>
    <p:restoredTop sz="86401" autoAdjust="0"/>
  </p:normalViewPr>
  <p:slideViewPr>
    <p:cSldViewPr>
      <p:cViewPr varScale="1">
        <p:scale>
          <a:sx n="72" d="100"/>
          <a:sy n="72" d="100"/>
        </p:scale>
        <p:origin x="-114" y="-582"/>
      </p:cViewPr>
      <p:guideLst>
        <p:guide orient="horz" pos="2268"/>
        <p:guide pos="3629"/>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E4A45-DCC9-4313-BAB3-887806AE8F46}" type="datetimeFigureOut">
              <a:rPr lang="it-IT" smtClean="0"/>
              <a:pPr/>
              <a:t>19/12/2012</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7EA34-C151-4A98-96D6-075430CC2B9F}" type="slidenum">
              <a:rPr lang="it-IT" smtClean="0"/>
              <a:pPr/>
              <a:t>‹N›</a:t>
            </a:fld>
            <a:endParaRPr lang="it-IT"/>
          </a:p>
        </p:txBody>
      </p:sp>
    </p:spTree>
    <p:extLst>
      <p:ext uri="{BB962C8B-B14F-4D97-AF65-F5344CB8AC3E}">
        <p14:creationId xmlns:p14="http://schemas.microsoft.com/office/powerpoint/2010/main" xmlns="" val="268081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67A757F-DB4A-4CE8-A43E-DFD473D77D95}" type="slidenum">
              <a:rPr lang="it-IT" smtClean="0"/>
              <a:pPr/>
              <a:t>16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67A757F-DB4A-4CE8-A43E-DFD473D77D95}" type="slidenum">
              <a:rPr lang="it-IT" smtClean="0"/>
              <a:pPr/>
              <a:t>17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867A757F-DB4A-4CE8-A43E-DFD473D77D95}" type="slidenum">
              <a:rPr lang="it-IT" smtClean="0"/>
              <a:pPr/>
              <a:t>18</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863600" y="2236788"/>
            <a:ext cx="9794875" cy="1543050"/>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728788" y="4079875"/>
            <a:ext cx="8064500" cy="1841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BD39363-1FCB-471E-9EE8-F9E1FD1E5198}"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FFD2CCA-FF1C-46F2-A0A5-B8B2D0B518BC}"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353425" y="288925"/>
            <a:ext cx="2592388" cy="61436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576263" y="288925"/>
            <a:ext cx="7624762" cy="61436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63E1579-0CAF-4B6B-B4F8-4BCA35D097F5}"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E13DEA1-94EC-4AA0-81F6-CB91AFAAD38F}"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09638" y="4627563"/>
            <a:ext cx="9794875" cy="1430337"/>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09638" y="3052763"/>
            <a:ext cx="9794875"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6D3BE1D-A3DF-4933-8354-1CAEDB38C89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576263" y="1679575"/>
            <a:ext cx="51085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837238" y="1679575"/>
            <a:ext cx="51085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6C20040-1466-4DF8-8490-4115B98AEFE1}"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576263" y="1611313"/>
            <a:ext cx="5091112"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76263" y="2284413"/>
            <a:ext cx="5091112"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5853113" y="1611313"/>
            <a:ext cx="509270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853113" y="2284413"/>
            <a:ext cx="509270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FB95EE1-8EA0-45EC-BCC5-5690E587FDE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FD1FD50-ACBF-4215-91B5-D208522A5910}"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30675EDB-F426-497C-98B3-364FC9B5EFF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76263" y="287338"/>
            <a:ext cx="3790950" cy="121920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505325" y="287338"/>
            <a:ext cx="6440488"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576263" y="1506538"/>
            <a:ext cx="3790950"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1F51F45-66D4-411A-9803-D42196741D3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259013" y="5040313"/>
            <a:ext cx="6911975" cy="595312"/>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259013" y="642938"/>
            <a:ext cx="691197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2259013" y="5635625"/>
            <a:ext cx="69119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2045776-0A96-431C-9120-A8AEA9BB846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6263" y="288925"/>
            <a:ext cx="10369550" cy="1200150"/>
          </a:xfrm>
          <a:prstGeom prst="rect">
            <a:avLst/>
          </a:prstGeom>
          <a:noFill/>
          <a:ln w="9525">
            <a:noFill/>
            <a:miter lim="800000"/>
            <a:headEnd/>
            <a:tailEnd/>
          </a:ln>
        </p:spPr>
        <p:txBody>
          <a:bodyPr vert="horz" wrap="square" lIns="106985" tIns="53492" rIns="106985" bIns="53492"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576263" y="1679575"/>
            <a:ext cx="10369550" cy="4752975"/>
          </a:xfrm>
          <a:prstGeom prst="rect">
            <a:avLst/>
          </a:prstGeom>
          <a:noFill/>
          <a:ln w="9525">
            <a:noFill/>
            <a:miter lim="800000"/>
            <a:headEnd/>
            <a:tailEnd/>
          </a:ln>
        </p:spPr>
        <p:txBody>
          <a:bodyPr vert="horz" wrap="square" lIns="106985" tIns="53492" rIns="106985" bIns="53492"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576263" y="6557963"/>
            <a:ext cx="2687637" cy="500062"/>
          </a:xfrm>
          <a:prstGeom prst="rect">
            <a:avLst/>
          </a:prstGeom>
          <a:noFill/>
          <a:ln w="9525">
            <a:noFill/>
            <a:miter lim="800000"/>
            <a:headEnd/>
            <a:tailEnd/>
          </a:ln>
          <a:effectLst/>
        </p:spPr>
        <p:txBody>
          <a:bodyPr vert="horz" wrap="square" lIns="106985" tIns="53492" rIns="106985" bIns="53492" numCol="1" anchor="t" anchorCtr="0" compatLnSpc="1">
            <a:prstTxWarp prst="textNoShape">
              <a:avLst/>
            </a:prstTxWarp>
          </a:bodyPr>
          <a:lstStyle>
            <a:lvl1pPr>
              <a:defRPr sz="1600" smtClean="0"/>
            </a:lvl1pPr>
          </a:lstStyle>
          <a:p>
            <a:pPr>
              <a:defRPr/>
            </a:pPr>
            <a:endParaRPr lang="it-IT"/>
          </a:p>
        </p:txBody>
      </p:sp>
      <p:sp>
        <p:nvSpPr>
          <p:cNvPr id="1029" name="Rectangle 5"/>
          <p:cNvSpPr>
            <a:spLocks noGrp="1" noChangeArrowheads="1"/>
          </p:cNvSpPr>
          <p:nvPr>
            <p:ph type="ftr" sz="quarter" idx="3"/>
          </p:nvPr>
        </p:nvSpPr>
        <p:spPr bwMode="auto">
          <a:xfrm>
            <a:off x="3937000" y="6557963"/>
            <a:ext cx="3648075" cy="500062"/>
          </a:xfrm>
          <a:prstGeom prst="rect">
            <a:avLst/>
          </a:prstGeom>
          <a:noFill/>
          <a:ln w="9525">
            <a:noFill/>
            <a:miter lim="800000"/>
            <a:headEnd/>
            <a:tailEnd/>
          </a:ln>
          <a:effectLst/>
        </p:spPr>
        <p:txBody>
          <a:bodyPr vert="horz" wrap="square" lIns="106985" tIns="53492" rIns="106985" bIns="53492" numCol="1" anchor="t" anchorCtr="0" compatLnSpc="1">
            <a:prstTxWarp prst="textNoShape">
              <a:avLst/>
            </a:prstTxWarp>
          </a:bodyPr>
          <a:lstStyle>
            <a:lvl1pPr algn="ctr">
              <a:defRPr sz="1600" smtClean="0"/>
            </a:lvl1pPr>
          </a:lstStyle>
          <a:p>
            <a:pPr>
              <a:defRPr/>
            </a:pPr>
            <a:endParaRPr lang="it-IT"/>
          </a:p>
        </p:txBody>
      </p:sp>
      <p:sp>
        <p:nvSpPr>
          <p:cNvPr id="1030" name="Rectangle 6"/>
          <p:cNvSpPr>
            <a:spLocks noGrp="1" noChangeArrowheads="1"/>
          </p:cNvSpPr>
          <p:nvPr>
            <p:ph type="sldNum" sz="quarter" idx="4"/>
          </p:nvPr>
        </p:nvSpPr>
        <p:spPr bwMode="auto">
          <a:xfrm>
            <a:off x="8258175" y="6557963"/>
            <a:ext cx="2687638" cy="500062"/>
          </a:xfrm>
          <a:prstGeom prst="rect">
            <a:avLst/>
          </a:prstGeom>
          <a:noFill/>
          <a:ln w="9525">
            <a:noFill/>
            <a:miter lim="800000"/>
            <a:headEnd/>
            <a:tailEnd/>
          </a:ln>
          <a:effectLst/>
        </p:spPr>
        <p:txBody>
          <a:bodyPr vert="horz" wrap="square" lIns="106985" tIns="53492" rIns="106985" bIns="53492" numCol="1" anchor="t" anchorCtr="0" compatLnSpc="1">
            <a:prstTxWarp prst="textNoShape">
              <a:avLst/>
            </a:prstTxWarp>
          </a:bodyPr>
          <a:lstStyle>
            <a:lvl1pPr algn="r">
              <a:defRPr sz="1600" smtClean="0"/>
            </a:lvl1pPr>
          </a:lstStyle>
          <a:p>
            <a:pPr>
              <a:defRPr/>
            </a:pPr>
            <a:fld id="{D48F10F4-3228-427D-9394-58909B3AE5A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69975" rtl="0" eaLnBrk="0" fontAlgn="base" hangingPunct="0">
        <a:spcBef>
          <a:spcPct val="0"/>
        </a:spcBef>
        <a:spcAft>
          <a:spcPct val="0"/>
        </a:spcAft>
        <a:defRPr sz="5100">
          <a:solidFill>
            <a:schemeClr val="tx2"/>
          </a:solidFill>
          <a:latin typeface="+mj-lt"/>
          <a:ea typeface="+mj-ea"/>
          <a:cs typeface="+mj-cs"/>
        </a:defRPr>
      </a:lvl1pPr>
      <a:lvl2pPr algn="ctr" defTabSz="1069975" rtl="0" eaLnBrk="0" fontAlgn="base" hangingPunct="0">
        <a:spcBef>
          <a:spcPct val="0"/>
        </a:spcBef>
        <a:spcAft>
          <a:spcPct val="0"/>
        </a:spcAft>
        <a:defRPr sz="5100">
          <a:solidFill>
            <a:schemeClr val="tx2"/>
          </a:solidFill>
          <a:latin typeface="Arial" charset="0"/>
        </a:defRPr>
      </a:lvl2pPr>
      <a:lvl3pPr algn="ctr" defTabSz="1069975" rtl="0" eaLnBrk="0" fontAlgn="base" hangingPunct="0">
        <a:spcBef>
          <a:spcPct val="0"/>
        </a:spcBef>
        <a:spcAft>
          <a:spcPct val="0"/>
        </a:spcAft>
        <a:defRPr sz="5100">
          <a:solidFill>
            <a:schemeClr val="tx2"/>
          </a:solidFill>
          <a:latin typeface="Arial" charset="0"/>
        </a:defRPr>
      </a:lvl3pPr>
      <a:lvl4pPr algn="ctr" defTabSz="1069975" rtl="0" eaLnBrk="0" fontAlgn="base" hangingPunct="0">
        <a:spcBef>
          <a:spcPct val="0"/>
        </a:spcBef>
        <a:spcAft>
          <a:spcPct val="0"/>
        </a:spcAft>
        <a:defRPr sz="5100">
          <a:solidFill>
            <a:schemeClr val="tx2"/>
          </a:solidFill>
          <a:latin typeface="Arial" charset="0"/>
        </a:defRPr>
      </a:lvl4pPr>
      <a:lvl5pPr algn="ctr" defTabSz="1069975" rtl="0" eaLnBrk="0" fontAlgn="base" hangingPunct="0">
        <a:spcBef>
          <a:spcPct val="0"/>
        </a:spcBef>
        <a:spcAft>
          <a:spcPct val="0"/>
        </a:spcAft>
        <a:defRPr sz="5100">
          <a:solidFill>
            <a:schemeClr val="tx2"/>
          </a:solidFill>
          <a:latin typeface="Arial" charset="0"/>
        </a:defRPr>
      </a:lvl5pPr>
      <a:lvl6pPr marL="457200" algn="ctr" defTabSz="1069975" rtl="0" fontAlgn="base">
        <a:spcBef>
          <a:spcPct val="0"/>
        </a:spcBef>
        <a:spcAft>
          <a:spcPct val="0"/>
        </a:spcAft>
        <a:defRPr sz="5100">
          <a:solidFill>
            <a:schemeClr val="tx2"/>
          </a:solidFill>
          <a:latin typeface="Arial" charset="0"/>
        </a:defRPr>
      </a:lvl6pPr>
      <a:lvl7pPr marL="914400" algn="ctr" defTabSz="1069975" rtl="0" fontAlgn="base">
        <a:spcBef>
          <a:spcPct val="0"/>
        </a:spcBef>
        <a:spcAft>
          <a:spcPct val="0"/>
        </a:spcAft>
        <a:defRPr sz="5100">
          <a:solidFill>
            <a:schemeClr val="tx2"/>
          </a:solidFill>
          <a:latin typeface="Arial" charset="0"/>
        </a:defRPr>
      </a:lvl7pPr>
      <a:lvl8pPr marL="1371600" algn="ctr" defTabSz="1069975" rtl="0" fontAlgn="base">
        <a:spcBef>
          <a:spcPct val="0"/>
        </a:spcBef>
        <a:spcAft>
          <a:spcPct val="0"/>
        </a:spcAft>
        <a:defRPr sz="5100">
          <a:solidFill>
            <a:schemeClr val="tx2"/>
          </a:solidFill>
          <a:latin typeface="Arial" charset="0"/>
        </a:defRPr>
      </a:lvl8pPr>
      <a:lvl9pPr marL="1828800" algn="ctr" defTabSz="1069975" rtl="0" fontAlgn="base">
        <a:spcBef>
          <a:spcPct val="0"/>
        </a:spcBef>
        <a:spcAft>
          <a:spcPct val="0"/>
        </a:spcAft>
        <a:defRPr sz="5100">
          <a:solidFill>
            <a:schemeClr val="tx2"/>
          </a:solidFill>
          <a:latin typeface="Arial" charset="0"/>
        </a:defRPr>
      </a:lvl9pPr>
    </p:titleStyle>
    <p:bodyStyle>
      <a:lvl1pPr marL="401638" indent="-401638" algn="l" defTabSz="1069975" rtl="0" eaLnBrk="0" fontAlgn="base" hangingPunct="0">
        <a:spcBef>
          <a:spcPct val="20000"/>
        </a:spcBef>
        <a:spcAft>
          <a:spcPct val="0"/>
        </a:spcAft>
        <a:buChar char="•"/>
        <a:defRPr sz="3700">
          <a:solidFill>
            <a:schemeClr val="tx1"/>
          </a:solidFill>
          <a:latin typeface="+mn-lt"/>
          <a:ea typeface="+mn-ea"/>
          <a:cs typeface="+mn-cs"/>
        </a:defRPr>
      </a:lvl1pPr>
      <a:lvl2pPr marL="869950" indent="-334963" algn="l" defTabSz="1069975" rtl="0" eaLnBrk="0" fontAlgn="base" hangingPunct="0">
        <a:spcBef>
          <a:spcPct val="20000"/>
        </a:spcBef>
        <a:spcAft>
          <a:spcPct val="0"/>
        </a:spcAft>
        <a:buChar char="–"/>
        <a:defRPr sz="3300">
          <a:solidFill>
            <a:schemeClr val="tx1"/>
          </a:solidFill>
          <a:latin typeface="+mn-lt"/>
        </a:defRPr>
      </a:lvl2pPr>
      <a:lvl3pPr marL="1336675" indent="-266700" algn="l" defTabSz="1069975" rtl="0" eaLnBrk="0" fontAlgn="base" hangingPunct="0">
        <a:spcBef>
          <a:spcPct val="20000"/>
        </a:spcBef>
        <a:spcAft>
          <a:spcPct val="0"/>
        </a:spcAft>
        <a:buChar char="•"/>
        <a:defRPr sz="2800">
          <a:solidFill>
            <a:schemeClr val="tx1"/>
          </a:solidFill>
          <a:latin typeface="+mn-lt"/>
        </a:defRPr>
      </a:lvl3pPr>
      <a:lvl4pPr marL="1871663" indent="-266700" algn="l" defTabSz="1069975" rtl="0" eaLnBrk="0" fontAlgn="base" hangingPunct="0">
        <a:spcBef>
          <a:spcPct val="20000"/>
        </a:spcBef>
        <a:spcAft>
          <a:spcPct val="0"/>
        </a:spcAft>
        <a:buChar char="–"/>
        <a:defRPr sz="2300">
          <a:solidFill>
            <a:schemeClr val="tx1"/>
          </a:solidFill>
          <a:latin typeface="+mn-lt"/>
        </a:defRPr>
      </a:lvl4pPr>
      <a:lvl5pPr marL="2406650" indent="-266700" algn="l" defTabSz="1069975" rtl="0" eaLnBrk="0" fontAlgn="base" hangingPunct="0">
        <a:spcBef>
          <a:spcPct val="20000"/>
        </a:spcBef>
        <a:spcAft>
          <a:spcPct val="0"/>
        </a:spcAft>
        <a:buChar char="»"/>
        <a:defRPr sz="2300">
          <a:solidFill>
            <a:schemeClr val="tx1"/>
          </a:solidFill>
          <a:latin typeface="+mn-lt"/>
        </a:defRPr>
      </a:lvl5pPr>
      <a:lvl6pPr marL="2863850" indent="-266700" algn="l" defTabSz="1069975" rtl="0" fontAlgn="base">
        <a:spcBef>
          <a:spcPct val="20000"/>
        </a:spcBef>
        <a:spcAft>
          <a:spcPct val="0"/>
        </a:spcAft>
        <a:buChar char="»"/>
        <a:defRPr sz="2300">
          <a:solidFill>
            <a:schemeClr val="tx1"/>
          </a:solidFill>
          <a:latin typeface="+mn-lt"/>
        </a:defRPr>
      </a:lvl6pPr>
      <a:lvl7pPr marL="3321050" indent="-266700" algn="l" defTabSz="1069975" rtl="0" fontAlgn="base">
        <a:spcBef>
          <a:spcPct val="20000"/>
        </a:spcBef>
        <a:spcAft>
          <a:spcPct val="0"/>
        </a:spcAft>
        <a:buChar char="»"/>
        <a:defRPr sz="2300">
          <a:solidFill>
            <a:schemeClr val="tx1"/>
          </a:solidFill>
          <a:latin typeface="+mn-lt"/>
        </a:defRPr>
      </a:lvl7pPr>
      <a:lvl8pPr marL="3778250" indent="-266700" algn="l" defTabSz="1069975" rtl="0" fontAlgn="base">
        <a:spcBef>
          <a:spcPct val="20000"/>
        </a:spcBef>
        <a:spcAft>
          <a:spcPct val="0"/>
        </a:spcAft>
        <a:buChar char="»"/>
        <a:defRPr sz="2300">
          <a:solidFill>
            <a:schemeClr val="tx1"/>
          </a:solidFill>
          <a:latin typeface="+mn-lt"/>
        </a:defRPr>
      </a:lvl8pPr>
      <a:lvl9pPr marL="4235450" indent="-266700" algn="l" defTabSz="1069975" rtl="0" fontAlgn="base">
        <a:spcBef>
          <a:spcPct val="20000"/>
        </a:spcBef>
        <a:spcAft>
          <a:spcPct val="0"/>
        </a:spcAft>
        <a:buChar char="»"/>
        <a:defRPr sz="23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magine 5" descr="Sfondo4.jpg"/>
          <p:cNvPicPr>
            <a:picLocks noChangeAspect="1"/>
          </p:cNvPicPr>
          <p:nvPr/>
        </p:nvPicPr>
        <p:blipFill>
          <a:blip r:embed="rId2" cstate="print"/>
          <a:srcRect/>
          <a:stretch>
            <a:fillRect/>
          </a:stretch>
        </p:blipFill>
        <p:spPr bwMode="auto">
          <a:xfrm>
            <a:off x="7938" y="0"/>
            <a:ext cx="11514137" cy="7200900"/>
          </a:xfrm>
          <a:prstGeom prst="rect">
            <a:avLst/>
          </a:prstGeom>
          <a:noFill/>
          <a:ln w="9525">
            <a:noFill/>
            <a:miter lim="800000"/>
            <a:headEnd/>
            <a:tailEnd/>
          </a:ln>
        </p:spPr>
      </p:pic>
      <p:sp>
        <p:nvSpPr>
          <p:cNvPr id="2051" name="Text Box 9"/>
          <p:cNvSpPr txBox="1">
            <a:spLocks noChangeArrowheads="1"/>
          </p:cNvSpPr>
          <p:nvPr/>
        </p:nvSpPr>
        <p:spPr bwMode="auto">
          <a:xfrm>
            <a:off x="1223963" y="5760690"/>
            <a:ext cx="10082212" cy="707886"/>
          </a:xfrm>
          <a:prstGeom prst="rect">
            <a:avLst/>
          </a:prstGeom>
          <a:noFill/>
          <a:ln w="9525">
            <a:noFill/>
            <a:miter lim="800000"/>
            <a:headEnd/>
            <a:tailEnd/>
          </a:ln>
        </p:spPr>
        <p:txBody>
          <a:bodyPr>
            <a:spAutoFit/>
          </a:bodyPr>
          <a:lstStyle/>
          <a:p>
            <a:pPr algn="ctr" defTabSz="1069975">
              <a:spcBef>
                <a:spcPct val="50000"/>
              </a:spcBef>
              <a:defRPr/>
            </a:pPr>
            <a:r>
              <a:rPr lang="it-IT" sz="2000" dirty="0" smtClean="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L’esperienza del Comune di Bari nell’introduzione di parametri di sostenibilità energetica ed ambientale nella regolamentazione edilizia </a:t>
            </a:r>
            <a:endParaRPr lang="it-IT" sz="2000"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2052" name="Text Box 10"/>
          <p:cNvSpPr txBox="1">
            <a:spLocks noChangeArrowheads="1"/>
          </p:cNvSpPr>
          <p:nvPr/>
        </p:nvSpPr>
        <p:spPr bwMode="auto">
          <a:xfrm>
            <a:off x="1224533" y="1387554"/>
            <a:ext cx="9577387" cy="3365024"/>
          </a:xfrm>
          <a:prstGeom prst="rect">
            <a:avLst/>
          </a:prstGeom>
          <a:noFill/>
          <a:ln w="9525">
            <a:noFill/>
            <a:miter lim="800000"/>
            <a:headEnd/>
            <a:tailEnd/>
          </a:ln>
        </p:spPr>
        <p:txBody>
          <a:bodyPr wrap="square">
            <a:spAutoFit/>
          </a:bodyPr>
          <a:lstStyle/>
          <a:p>
            <a:pPr algn="ctr" defTabSz="1069975">
              <a:spcBef>
                <a:spcPts val="0"/>
              </a:spcBef>
              <a:defRPr/>
            </a:pPr>
            <a:r>
              <a:rPr lang="it-IT" sz="4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SEMINARIO</a:t>
            </a:r>
          </a:p>
          <a:p>
            <a:pPr marL="342900" indent="-342900" algn="ctr" defTabSz="1069975">
              <a:spcBef>
                <a:spcPts val="0"/>
              </a:spcBef>
              <a:buAutoNum type="arabicPlain" startAt="19"/>
              <a:defRPr/>
            </a:pPr>
            <a:r>
              <a:rPr lang="it-IT" sz="18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dicembre  2012  ore  9,30</a:t>
            </a:r>
          </a:p>
          <a:p>
            <a:pPr marL="342900" indent="-342900" algn="ctr" defTabSz="1069975">
              <a:spcBef>
                <a:spcPts val="0"/>
              </a:spcBef>
              <a:defRPr/>
            </a:pPr>
            <a:r>
              <a:rPr lang="it-IT" sz="18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Sala Conferenze della Camera di Commercio – </a:t>
            </a:r>
            <a:r>
              <a:rPr lang="it-IT" sz="1800" b="1" dirty="0" err="1"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c.so</a:t>
            </a:r>
            <a:r>
              <a:rPr lang="it-IT" sz="18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Cavour, n. 2 – BARI</a:t>
            </a:r>
          </a:p>
          <a:p>
            <a:pPr marL="342900" indent="-342900" algn="ctr" defTabSz="1069975">
              <a:spcBef>
                <a:spcPts val="0"/>
              </a:spcBef>
              <a:defRPr/>
            </a:pPr>
            <a:endParaRPr lang="it-IT" sz="18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342900" indent="-342900" algn="ctr" defTabSz="1069975">
              <a:spcBef>
                <a:spcPts val="0"/>
              </a:spcBef>
              <a:defRPr/>
            </a:pPr>
            <a:endParaRPr lang="it-IT" sz="18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defTabSz="1069975">
              <a:spcBef>
                <a:spcPts val="2000"/>
              </a:spcBef>
              <a:defRPr/>
            </a:pPr>
            <a:r>
              <a:rPr lang="it-IT" sz="2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Contributo ai processi innovativi di trasformazione del territorio attraverso</a:t>
            </a:r>
          </a:p>
          <a:p>
            <a:pPr algn="ctr" defTabSz="1069975">
              <a:spcBef>
                <a:spcPts val="0"/>
              </a:spcBef>
              <a:defRPr/>
            </a:pPr>
            <a:r>
              <a:rPr lang="it-IT"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REGOLAMENTI EDILIZI CHE FAVORISCANO LA SOSTENIBILITA’ ENERGETICA ED AMBIENTALE</a:t>
            </a:r>
            <a:endParaRPr lang="it-IT"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5" name="Text Box 9"/>
          <p:cNvSpPr txBox="1">
            <a:spLocks noChangeArrowheads="1"/>
          </p:cNvSpPr>
          <p:nvPr/>
        </p:nvSpPr>
        <p:spPr bwMode="auto">
          <a:xfrm>
            <a:off x="1224533" y="6656724"/>
            <a:ext cx="10082212" cy="400110"/>
          </a:xfrm>
          <a:prstGeom prst="rect">
            <a:avLst/>
          </a:prstGeom>
          <a:noFill/>
          <a:ln w="9525">
            <a:noFill/>
            <a:miter lim="800000"/>
            <a:headEnd/>
            <a:tailEnd/>
          </a:ln>
        </p:spPr>
        <p:txBody>
          <a:bodyPr>
            <a:spAutoFit/>
          </a:bodyPr>
          <a:lstStyle/>
          <a:p>
            <a:pPr algn="ctr" defTabSz="1069975">
              <a:spcBef>
                <a:spcPct val="50000"/>
              </a:spcBef>
              <a:defRPr/>
            </a:pPr>
            <a:r>
              <a:rPr lang="it-IT" sz="2000"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Arch. Anna Maria Curcuruto</a:t>
            </a:r>
            <a:endParaRPr lang="it-IT" sz="20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pic>
        <p:nvPicPr>
          <p:cNvPr id="6" name="Immagine 5" descr="covenant_logo.gif"/>
          <p:cNvPicPr>
            <a:picLocks noChangeAspect="1"/>
          </p:cNvPicPr>
          <p:nvPr/>
        </p:nvPicPr>
        <p:blipFill>
          <a:blip r:embed="rId3" cstate="print"/>
          <a:stretch>
            <a:fillRect/>
          </a:stretch>
        </p:blipFill>
        <p:spPr>
          <a:xfrm>
            <a:off x="3744812" y="216074"/>
            <a:ext cx="1277607" cy="1008112"/>
          </a:xfrm>
          <a:prstGeom prst="rect">
            <a:avLst/>
          </a:prstGeom>
        </p:spPr>
      </p:pic>
      <p:pic>
        <p:nvPicPr>
          <p:cNvPr id="7" name="Immagine 6" descr="header.png"/>
          <p:cNvPicPr>
            <a:picLocks noChangeAspect="1"/>
          </p:cNvPicPr>
          <p:nvPr/>
        </p:nvPicPr>
        <p:blipFill>
          <a:blip r:embed="rId4" cstate="print"/>
          <a:stretch>
            <a:fillRect/>
          </a:stretch>
        </p:blipFill>
        <p:spPr>
          <a:xfrm>
            <a:off x="1296541" y="216074"/>
            <a:ext cx="1994354" cy="1003529"/>
          </a:xfrm>
          <a:prstGeom prst="rect">
            <a:avLst/>
          </a:prstGeom>
        </p:spPr>
      </p:pic>
      <p:sp>
        <p:nvSpPr>
          <p:cNvPr id="8" name="CasellaDiTesto 7"/>
          <p:cNvSpPr txBox="1"/>
          <p:nvPr/>
        </p:nvSpPr>
        <p:spPr>
          <a:xfrm>
            <a:off x="4968949" y="216075"/>
            <a:ext cx="1512168" cy="1005403"/>
          </a:xfrm>
          <a:prstGeom prst="rect">
            <a:avLst/>
          </a:prstGeom>
          <a:solidFill>
            <a:schemeClr val="bg1"/>
          </a:solidFill>
        </p:spPr>
        <p:txBody>
          <a:bodyPr wrap="square" rtlCol="0">
            <a:spAutoFit/>
          </a:bodyPr>
          <a:lstStyle/>
          <a:p>
            <a:r>
              <a:rPr lang="it-IT" sz="1600" dirty="0" err="1" smtClean="0">
                <a:solidFill>
                  <a:srgbClr val="002060"/>
                </a:solidFill>
              </a:rPr>
              <a:t>Covenant</a:t>
            </a:r>
            <a:r>
              <a:rPr lang="it-IT" sz="1600" dirty="0" smtClean="0">
                <a:solidFill>
                  <a:srgbClr val="002060"/>
                </a:solidFill>
              </a:rPr>
              <a:t> </a:t>
            </a:r>
            <a:r>
              <a:rPr lang="it-IT" sz="1600" dirty="0" err="1" smtClean="0">
                <a:solidFill>
                  <a:srgbClr val="002060"/>
                </a:solidFill>
              </a:rPr>
              <a:t>of</a:t>
            </a:r>
            <a:r>
              <a:rPr lang="it-IT" sz="1600" dirty="0" smtClean="0">
                <a:solidFill>
                  <a:srgbClr val="002060"/>
                </a:solidFill>
              </a:rPr>
              <a:t> </a:t>
            </a:r>
            <a:r>
              <a:rPr lang="it-IT" sz="1600" dirty="0" err="1" smtClean="0">
                <a:solidFill>
                  <a:srgbClr val="002060"/>
                </a:solidFill>
              </a:rPr>
              <a:t>Majors</a:t>
            </a:r>
            <a:endParaRPr lang="it-IT" sz="1600" dirty="0" smtClean="0">
              <a:solidFill>
                <a:srgbClr val="002060"/>
              </a:solidFill>
            </a:endParaRPr>
          </a:p>
          <a:p>
            <a:pPr>
              <a:spcBef>
                <a:spcPts val="400"/>
              </a:spcBef>
            </a:pPr>
            <a:r>
              <a:rPr lang="it-IT" sz="1200" dirty="0" err="1" smtClean="0">
                <a:solidFill>
                  <a:srgbClr val="00B0F0"/>
                </a:solidFill>
              </a:rPr>
              <a:t>Committed</a:t>
            </a:r>
            <a:r>
              <a:rPr lang="it-IT" sz="1200" dirty="0" smtClean="0">
                <a:solidFill>
                  <a:srgbClr val="00B0F0"/>
                </a:solidFill>
              </a:rPr>
              <a:t> </a:t>
            </a:r>
            <a:r>
              <a:rPr lang="it-IT" sz="1200" dirty="0" err="1" smtClean="0">
                <a:solidFill>
                  <a:srgbClr val="00B0F0"/>
                </a:solidFill>
              </a:rPr>
              <a:t>to</a:t>
            </a:r>
            <a:r>
              <a:rPr lang="it-IT" sz="1200" dirty="0" smtClean="0">
                <a:solidFill>
                  <a:srgbClr val="00B0F0"/>
                </a:solidFill>
              </a:rPr>
              <a:t> </a:t>
            </a:r>
            <a:r>
              <a:rPr lang="it-IT" sz="1200" dirty="0" err="1" smtClean="0">
                <a:solidFill>
                  <a:srgbClr val="00B0F0"/>
                </a:solidFill>
              </a:rPr>
              <a:t>local</a:t>
            </a:r>
            <a:r>
              <a:rPr lang="it-IT" sz="1200" dirty="0" smtClean="0">
                <a:solidFill>
                  <a:srgbClr val="00B0F0"/>
                </a:solidFill>
              </a:rPr>
              <a:t> </a:t>
            </a:r>
            <a:r>
              <a:rPr lang="it-IT" sz="1200" dirty="0" err="1" smtClean="0">
                <a:solidFill>
                  <a:srgbClr val="00B0F0"/>
                </a:solidFill>
              </a:rPr>
              <a:t>sustainable</a:t>
            </a:r>
            <a:r>
              <a:rPr lang="it-IT" sz="1200" dirty="0" smtClean="0">
                <a:solidFill>
                  <a:srgbClr val="00B0F0"/>
                </a:solidFill>
              </a:rPr>
              <a:t> </a:t>
            </a:r>
            <a:r>
              <a:rPr lang="it-IT" sz="1200" dirty="0" err="1" smtClean="0">
                <a:solidFill>
                  <a:srgbClr val="00B0F0"/>
                </a:solidFill>
              </a:rPr>
              <a:t>energy</a:t>
            </a:r>
            <a:endParaRPr lang="it-IT" sz="1200" dirty="0">
              <a:solidFill>
                <a:srgbClr val="00B0F0"/>
              </a:solidFill>
            </a:endParaRPr>
          </a:p>
        </p:txBody>
      </p:sp>
      <p:pic>
        <p:nvPicPr>
          <p:cNvPr id="9" name="Immagine 8" descr="Regione-Puglia-278x410.jpg"/>
          <p:cNvPicPr>
            <a:picLocks noChangeAspect="1"/>
          </p:cNvPicPr>
          <p:nvPr/>
        </p:nvPicPr>
        <p:blipFill>
          <a:blip r:embed="rId5" cstate="print"/>
          <a:stretch>
            <a:fillRect/>
          </a:stretch>
        </p:blipFill>
        <p:spPr>
          <a:xfrm>
            <a:off x="10153525" y="648122"/>
            <a:ext cx="927674" cy="1368152"/>
          </a:xfrm>
          <a:prstGeom prst="rect">
            <a:avLst/>
          </a:prstGeom>
        </p:spPr>
      </p:pic>
      <p:sp>
        <p:nvSpPr>
          <p:cNvPr id="10" name="CasellaDiTesto 9"/>
          <p:cNvSpPr txBox="1"/>
          <p:nvPr/>
        </p:nvSpPr>
        <p:spPr>
          <a:xfrm>
            <a:off x="9865493" y="144066"/>
            <a:ext cx="1440160" cy="415498"/>
          </a:xfrm>
          <a:prstGeom prst="rect">
            <a:avLst/>
          </a:prstGeom>
          <a:noFill/>
        </p:spPr>
        <p:txBody>
          <a:bodyPr wrap="square" rtlCol="0">
            <a:spAutoFit/>
          </a:bodyPr>
          <a:lstStyle/>
          <a:p>
            <a:pPr algn="ctr"/>
            <a:r>
              <a:rPr lang="it-IT" sz="1050" dirty="0" smtClean="0">
                <a:solidFill>
                  <a:schemeClr val="bg1"/>
                </a:solidFill>
              </a:rPr>
              <a:t>Con il patrocinio della Regione Puglia</a:t>
            </a:r>
            <a:endParaRPr lang="it-IT" sz="105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magine 3" descr="Sfondo4b.jpg"/>
          <p:cNvPicPr>
            <a:picLocks noChangeAspect="1"/>
          </p:cNvPicPr>
          <p:nvPr/>
        </p:nvPicPr>
        <p:blipFill>
          <a:blip r:embed="rId2" cstate="print"/>
          <a:srcRect/>
          <a:stretch>
            <a:fillRect/>
          </a:stretch>
        </p:blipFill>
        <p:spPr bwMode="auto">
          <a:xfrm>
            <a:off x="4763" y="0"/>
            <a:ext cx="11512550" cy="7200900"/>
          </a:xfrm>
          <a:prstGeom prst="rect">
            <a:avLst/>
          </a:prstGeom>
          <a:noFill/>
          <a:ln w="9525">
            <a:noFill/>
            <a:miter lim="800000"/>
            <a:headEnd/>
            <a:tailEnd/>
          </a:ln>
        </p:spPr>
      </p:pic>
      <p:sp>
        <p:nvSpPr>
          <p:cNvPr id="10243" name="Rettangolo 2"/>
          <p:cNvSpPr>
            <a:spLocks noChangeArrowheads="1"/>
          </p:cNvSpPr>
          <p:nvPr/>
        </p:nvSpPr>
        <p:spPr bwMode="auto">
          <a:xfrm>
            <a:off x="1223963" y="228600"/>
            <a:ext cx="10082212" cy="708025"/>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LA QUALITÀ  EDIFICIO</a:t>
            </a:r>
          </a:p>
          <a:p>
            <a:pPr algn="just" defTabSz="1069975"/>
            <a:r>
              <a:rPr lang="it-IT" sz="2000" i="1">
                <a:solidFill>
                  <a:srgbClr val="FFFF00"/>
                </a:solidFill>
                <a:latin typeface="Arial Unicode MS" pitchFamily="34" charset="-128"/>
                <a:ea typeface="Arial Unicode MS" pitchFamily="34" charset="-128"/>
                <a:cs typeface="Arial Unicode MS" pitchFamily="34" charset="-128"/>
              </a:rPr>
              <a:t>Il nuovo Regolamento Edilizio della Città di Bari</a:t>
            </a:r>
          </a:p>
        </p:txBody>
      </p:sp>
      <p:sp>
        <p:nvSpPr>
          <p:cNvPr id="5" name="Rettangolo 4"/>
          <p:cNvSpPr/>
          <p:nvPr/>
        </p:nvSpPr>
        <p:spPr>
          <a:xfrm>
            <a:off x="1223963" y="1008063"/>
            <a:ext cx="10090150" cy="6011862"/>
          </a:xfrm>
          <a:prstGeom prst="rect">
            <a:avLst/>
          </a:prstGeom>
        </p:spPr>
        <p:txBody>
          <a:bodyPr>
            <a:spAutoFit/>
          </a:bodyPr>
          <a:lstStyle/>
          <a:p>
            <a:pPr marL="609600" indent="-609600" algn="just">
              <a:lnSpc>
                <a:spcPct val="120000"/>
              </a:lnSpc>
              <a:buClr>
                <a:schemeClr val="bg1"/>
              </a:buClr>
              <a:tabLst>
                <a:tab pos="1257300" algn="l"/>
              </a:tabLst>
              <a:defRPr/>
            </a:pPr>
            <a:r>
              <a:rPr lang="it-IT" sz="1400" b="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TITOLO V	QUALITA’ EDIFICIO</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Requisiti Generali </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ed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Igienici</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degli Edifici – </a:t>
            </a:r>
            <a:r>
              <a:rPr lang="it-IT" sz="1400" i="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disposizioni generali</a:t>
            </a:r>
            <a:endPar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endParaRP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100 Tutela ambientale dell’edificio</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II: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Requisiti </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specifici delle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unità immobiliari abitative</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120 Superficie degli alloggi e superficie minima utile degli ambienti</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III: Norme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Igieniche</a:t>
            </a:r>
            <a:endParaRPr lang="it-IT" sz="1400" i="1" dirty="0">
              <a:solidFill>
                <a:schemeClr val="bg1"/>
              </a:solidFill>
              <a:effectLst>
                <a:outerShdw blurRad="38100" dist="38100" dir="2700000" algn="tl">
                  <a:srgbClr val="000000">
                    <a:alpha val="43137"/>
                  </a:srgbClr>
                </a:outerShdw>
              </a:effectLst>
              <a:latin typeface="Verdana" pitchFamily="34" charset="0"/>
              <a:cs typeface="Times New Roman" pitchFamily="18" charset="0"/>
            </a:endParaRP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123 Riscontro d’aria</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124 Areazione attivata: condizionamento – ventilazione meccanica</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125 Areazione di tipo indiretto</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128 Requisiti di illuminazione naturale e diretta</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138 Requisiti generali e Impianti Tecnici</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140 Materiali da costruzione</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143 Isolamento termico degli edifici</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144 Isolamento acustico degli edifici</a:t>
            </a:r>
          </a:p>
          <a:p>
            <a:pPr marL="609600" indent="-609600" algn="just">
              <a:lnSpc>
                <a:spcPct val="12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magine 3" descr="Sfondo4b.jpg"/>
          <p:cNvPicPr>
            <a:picLocks noChangeAspect="1"/>
          </p:cNvPicPr>
          <p:nvPr/>
        </p:nvPicPr>
        <p:blipFill>
          <a:blip r:embed="rId2" cstate="print"/>
          <a:srcRect/>
          <a:stretch>
            <a:fillRect/>
          </a:stretch>
        </p:blipFill>
        <p:spPr bwMode="auto">
          <a:xfrm>
            <a:off x="0" y="0"/>
            <a:ext cx="11512550" cy="7200900"/>
          </a:xfrm>
          <a:prstGeom prst="rect">
            <a:avLst/>
          </a:prstGeom>
          <a:noFill/>
          <a:ln w="9525">
            <a:noFill/>
            <a:miter lim="800000"/>
            <a:headEnd/>
            <a:tailEnd/>
          </a:ln>
        </p:spPr>
      </p:pic>
      <p:sp>
        <p:nvSpPr>
          <p:cNvPr id="11267" name="Rettangolo 2"/>
          <p:cNvSpPr>
            <a:spLocks noChangeArrowheads="1"/>
          </p:cNvSpPr>
          <p:nvPr/>
        </p:nvSpPr>
        <p:spPr bwMode="auto">
          <a:xfrm>
            <a:off x="1223963" y="215900"/>
            <a:ext cx="10082212" cy="708025"/>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TUTELA AMBIENTALE</a:t>
            </a:r>
          </a:p>
          <a:p>
            <a:pPr algn="just" defTabSz="1069975"/>
            <a:r>
              <a:rPr lang="it-IT" sz="2000" i="1">
                <a:solidFill>
                  <a:srgbClr val="FFFF00"/>
                </a:solidFill>
                <a:latin typeface="Arial Unicode MS" pitchFamily="34" charset="-128"/>
                <a:ea typeface="Arial Unicode MS" pitchFamily="34" charset="-128"/>
                <a:cs typeface="Arial Unicode MS" pitchFamily="34" charset="-128"/>
              </a:rPr>
              <a:t>Elementi della tutela ambientale</a:t>
            </a:r>
          </a:p>
        </p:txBody>
      </p:sp>
      <p:pic>
        <p:nvPicPr>
          <p:cNvPr id="6" name="Immagine 5" descr="14662262-nozione-di-uso-efficiente-dell-39-energia-gas-acqua-e-benzina.jpg"/>
          <p:cNvPicPr>
            <a:picLocks/>
          </p:cNvPicPr>
          <p:nvPr/>
        </p:nvPicPr>
        <p:blipFill>
          <a:blip r:embed="rId3" cstate="print"/>
          <a:stretch>
            <a:fillRect/>
          </a:stretch>
        </p:blipFill>
        <p:spPr>
          <a:xfrm>
            <a:off x="1296541" y="1008162"/>
            <a:ext cx="2700000" cy="1728192"/>
          </a:xfrm>
          <a:prstGeom prst="rect">
            <a:avLst/>
          </a:prstGeom>
          <a:effectLst>
            <a:innerShdw blurRad="114300">
              <a:prstClr val="black"/>
            </a:innerShdw>
          </a:effectLst>
        </p:spPr>
      </p:pic>
      <p:pic>
        <p:nvPicPr>
          <p:cNvPr id="7" name="Immagine 6" descr="efficienza-energetica-300x225.jpg"/>
          <p:cNvPicPr>
            <a:picLocks/>
          </p:cNvPicPr>
          <p:nvPr/>
        </p:nvPicPr>
        <p:blipFill>
          <a:blip r:embed="rId4" cstate="print"/>
          <a:stretch>
            <a:fillRect/>
          </a:stretch>
        </p:blipFill>
        <p:spPr>
          <a:xfrm>
            <a:off x="1296541" y="5184626"/>
            <a:ext cx="3456384" cy="1800000"/>
          </a:xfrm>
          <a:prstGeom prst="rect">
            <a:avLst/>
          </a:prstGeom>
          <a:effectLst>
            <a:innerShdw blurRad="63500" dist="50800" dir="18900000">
              <a:prstClr val="black">
                <a:alpha val="50000"/>
              </a:prstClr>
            </a:innerShdw>
          </a:effectLst>
        </p:spPr>
      </p:pic>
      <p:sp>
        <p:nvSpPr>
          <p:cNvPr id="9" name="Rettangolo 4"/>
          <p:cNvSpPr>
            <a:spLocks noChangeArrowheads="1"/>
          </p:cNvSpPr>
          <p:nvPr/>
        </p:nvSpPr>
        <p:spPr bwMode="auto">
          <a:xfrm>
            <a:off x="4032845" y="1008162"/>
            <a:ext cx="5328989" cy="1708160"/>
          </a:xfrm>
          <a:prstGeom prst="rect">
            <a:avLst/>
          </a:prstGeom>
          <a:noFill/>
          <a:ln w="9525">
            <a:noFill/>
            <a:miter lim="800000"/>
            <a:headEnd/>
            <a:tailEnd/>
          </a:ln>
        </p:spPr>
        <p:txBody>
          <a:bodyPr wrap="square">
            <a:spAutoFit/>
          </a:bodyPr>
          <a:lstStyle/>
          <a:p>
            <a:pPr marL="360363" indent="-360363" algn="just">
              <a:lnSpc>
                <a:spcPct val="150000"/>
              </a:lnSpc>
              <a:buFont typeface="Wingdings" pitchFamily="2" charset="2"/>
              <a:buChar char="q"/>
            </a:pPr>
            <a:r>
              <a:rPr lang="it-IT" sz="1400" b="1" dirty="0">
                <a:solidFill>
                  <a:schemeClr val="bg1"/>
                </a:solidFill>
                <a:latin typeface="Arial Unicode MS" pitchFamily="34" charset="-128"/>
              </a:rPr>
              <a:t>RISPARMIO ENERGETICO</a:t>
            </a:r>
          </a:p>
          <a:p>
            <a:pPr marL="1074738" lvl="3" indent="-354013" algn="just" eaLnBrk="0" hangingPunct="0">
              <a:lnSpc>
                <a:spcPct val="150000"/>
              </a:lnSpc>
              <a:buClr>
                <a:schemeClr val="bg1"/>
              </a:buClr>
              <a:buFont typeface="Arial" charset="0"/>
              <a:buChar char="•"/>
            </a:pPr>
            <a:r>
              <a:rPr lang="it-IT" sz="1400" b="1" dirty="0">
                <a:solidFill>
                  <a:schemeClr val="bg1"/>
                </a:solidFill>
                <a:latin typeface="Arial Unicode MS" pitchFamily="34" charset="-128"/>
              </a:rPr>
              <a:t>Abbattimento del fabbisogno annuo</a:t>
            </a:r>
          </a:p>
          <a:p>
            <a:pPr marL="1074738" lvl="3" indent="-354013" algn="just" eaLnBrk="0" hangingPunct="0">
              <a:lnSpc>
                <a:spcPct val="150000"/>
              </a:lnSpc>
              <a:buFont typeface="Arial" charset="0"/>
              <a:buChar char="•"/>
            </a:pPr>
            <a:r>
              <a:rPr lang="it-IT" sz="1400" b="1" dirty="0">
                <a:solidFill>
                  <a:schemeClr val="bg1"/>
                </a:solidFill>
                <a:latin typeface="Arial Unicode MS" pitchFamily="34" charset="-128"/>
              </a:rPr>
              <a:t>Riduzione del consumo idrico</a:t>
            </a:r>
          </a:p>
          <a:p>
            <a:pPr marL="1074738" lvl="3" indent="-354013" algn="just" eaLnBrk="0" hangingPunct="0">
              <a:lnSpc>
                <a:spcPct val="150000"/>
              </a:lnSpc>
              <a:buFont typeface="Arial" charset="0"/>
              <a:buChar char="•"/>
            </a:pPr>
            <a:r>
              <a:rPr lang="it-IT" sz="1400" b="1" dirty="0">
                <a:solidFill>
                  <a:schemeClr val="bg1"/>
                </a:solidFill>
                <a:latin typeface="Arial Unicode MS" pitchFamily="34" charset="-128"/>
              </a:rPr>
              <a:t>Riduzione delle dispersioni termiche</a:t>
            </a:r>
          </a:p>
          <a:p>
            <a:pPr marL="1074738" lvl="3" indent="-354013" algn="just" eaLnBrk="0" hangingPunct="0">
              <a:lnSpc>
                <a:spcPct val="150000"/>
              </a:lnSpc>
              <a:buFont typeface="Arial" charset="0"/>
              <a:buChar char="•"/>
            </a:pPr>
            <a:r>
              <a:rPr lang="it-IT" sz="1400" b="1" dirty="0" smtClean="0">
                <a:solidFill>
                  <a:schemeClr val="bg1"/>
                </a:solidFill>
                <a:latin typeface="Arial Unicode MS" pitchFamily="34" charset="-128"/>
              </a:rPr>
              <a:t>Riduzione degli apporti solari estivi indesiderati</a:t>
            </a:r>
          </a:p>
        </p:txBody>
      </p:sp>
      <p:sp>
        <p:nvSpPr>
          <p:cNvPr id="8" name="Rettangolo 4"/>
          <p:cNvSpPr>
            <a:spLocks noChangeArrowheads="1"/>
          </p:cNvSpPr>
          <p:nvPr/>
        </p:nvSpPr>
        <p:spPr bwMode="auto">
          <a:xfrm>
            <a:off x="4824933" y="5230346"/>
            <a:ext cx="6336704" cy="1708160"/>
          </a:xfrm>
          <a:prstGeom prst="rect">
            <a:avLst/>
          </a:prstGeom>
          <a:noFill/>
          <a:ln w="9525">
            <a:noFill/>
            <a:miter lim="800000"/>
            <a:headEnd/>
            <a:tailEnd/>
          </a:ln>
        </p:spPr>
        <p:txBody>
          <a:bodyPr wrap="square">
            <a:spAutoFit/>
          </a:bodyPr>
          <a:lstStyle/>
          <a:p>
            <a:pPr marL="360363" indent="-360363" algn="just">
              <a:lnSpc>
                <a:spcPct val="150000"/>
              </a:lnSpc>
              <a:buFont typeface="Wingdings" pitchFamily="2" charset="2"/>
              <a:buChar char="q"/>
            </a:pPr>
            <a:r>
              <a:rPr lang="it-IT" sz="1400" b="1" dirty="0" smtClean="0">
                <a:solidFill>
                  <a:schemeClr val="bg1"/>
                </a:solidFill>
                <a:latin typeface="Arial Unicode MS" pitchFamily="34" charset="-128"/>
              </a:rPr>
              <a:t>USO EFFICIENTE DELL’ENERGIA</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Valutazione del potenziale uso di fonti energetiche rinnovabili</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Integrazione delle fonti rinnovabili</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Uso razionale delle risorse climatiche ed energetiche</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Impianti tecnologici efficienti</a:t>
            </a:r>
            <a:endParaRPr lang="it-IT" sz="1400" b="1" dirty="0">
              <a:solidFill>
                <a:schemeClr val="bg1"/>
              </a:solidFill>
              <a:latin typeface="Arial Unicode MS" pitchFamily="34" charset="-128"/>
            </a:endParaRPr>
          </a:p>
        </p:txBody>
      </p:sp>
      <p:pic>
        <p:nvPicPr>
          <p:cNvPr id="5" name="Immagine 4" descr="prodotti-quadriedimpianti-risparmioenergetico.png"/>
          <p:cNvPicPr>
            <a:picLocks/>
          </p:cNvPicPr>
          <p:nvPr/>
        </p:nvPicPr>
        <p:blipFill>
          <a:blip r:embed="rId5" cstate="print"/>
          <a:stretch>
            <a:fillRect/>
          </a:stretch>
        </p:blipFill>
        <p:spPr>
          <a:xfrm>
            <a:off x="8209309" y="2880370"/>
            <a:ext cx="2952328" cy="2304256"/>
          </a:xfrm>
          <a:prstGeom prst="rect">
            <a:avLst/>
          </a:prstGeom>
          <a:effectLst>
            <a:innerShdw blurRad="114300">
              <a:prstClr val="black"/>
            </a:innerShdw>
          </a:effectLst>
        </p:spPr>
      </p:pic>
      <p:sp>
        <p:nvSpPr>
          <p:cNvPr id="10" name="Rettangolo 4"/>
          <p:cNvSpPr>
            <a:spLocks noChangeArrowheads="1"/>
          </p:cNvSpPr>
          <p:nvPr/>
        </p:nvSpPr>
        <p:spPr bwMode="auto">
          <a:xfrm>
            <a:off x="1296541" y="2736354"/>
            <a:ext cx="6624736" cy="2317301"/>
          </a:xfrm>
          <a:prstGeom prst="rect">
            <a:avLst/>
          </a:prstGeom>
          <a:noFill/>
          <a:ln w="9525">
            <a:noFill/>
            <a:miter lim="800000"/>
            <a:headEnd/>
            <a:tailEnd/>
          </a:ln>
        </p:spPr>
        <p:txBody>
          <a:bodyPr wrap="square">
            <a:spAutoFit/>
          </a:bodyPr>
          <a:lstStyle/>
          <a:p>
            <a:pPr marL="360363" indent="-360363" algn="just">
              <a:lnSpc>
                <a:spcPct val="150000"/>
              </a:lnSpc>
              <a:buFont typeface="Wingdings" pitchFamily="2" charset="2"/>
              <a:buChar char="q"/>
            </a:pPr>
            <a:r>
              <a:rPr lang="it-IT" sz="1400" b="1" dirty="0" smtClean="0">
                <a:solidFill>
                  <a:schemeClr val="bg1"/>
                </a:solidFill>
                <a:latin typeface="Arial Unicode MS" pitchFamily="34" charset="-128"/>
              </a:rPr>
              <a:t>EDILIZIA SOSTENIBILE</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Analisi del sito</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Conoscenza dei fattori climatici ed ambientali</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Progettazione integrata</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Obiettivi di eco-sostenibilità del progetto</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Miglioramento prestazionale del patrimonio esistente</a:t>
            </a:r>
          </a:p>
          <a:p>
            <a:pPr marL="1074738" lvl="3" indent="-354013" algn="just" eaLnBrk="0" hangingPunct="0">
              <a:lnSpc>
                <a:spcPct val="150000"/>
              </a:lnSpc>
              <a:buClr>
                <a:schemeClr val="bg1"/>
              </a:buClr>
              <a:buFont typeface="Arial" charset="0"/>
              <a:buChar char="•"/>
            </a:pPr>
            <a:r>
              <a:rPr lang="it-IT" sz="1400" b="1" dirty="0" smtClean="0">
                <a:solidFill>
                  <a:schemeClr val="bg1"/>
                </a:solidFill>
                <a:latin typeface="Arial Unicode MS" pitchFamily="34" charset="-128"/>
              </a:rPr>
              <a:t>Valorizzazione delle coorti, dei cortili e delle aree di pertinenza</a:t>
            </a:r>
          </a:p>
        </p:txBody>
      </p:sp>
      <p:pic>
        <p:nvPicPr>
          <p:cNvPr id="12" name="Immagine 11" descr="Lampada.jpg"/>
          <p:cNvPicPr>
            <a:picLocks noChangeAspect="1"/>
          </p:cNvPicPr>
          <p:nvPr/>
        </p:nvPicPr>
        <p:blipFill>
          <a:blip r:embed="rId6" cstate="print"/>
          <a:stretch>
            <a:fillRect/>
          </a:stretch>
        </p:blipFill>
        <p:spPr>
          <a:xfrm>
            <a:off x="9217421" y="1193750"/>
            <a:ext cx="1872208" cy="1254572"/>
          </a:xfrm>
          <a:prstGeom prst="rect">
            <a:avLst/>
          </a:prstGeom>
          <a:effectLst>
            <a:innerShdw blurRad="114300">
              <a:prstClr val="black"/>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Immagine 3" descr="Sfondo4b.jpg"/>
          <p:cNvPicPr>
            <a:picLocks noChangeAspect="1"/>
          </p:cNvPicPr>
          <p:nvPr/>
        </p:nvPicPr>
        <p:blipFill>
          <a:blip r:embed="rId2" cstate="print"/>
          <a:srcRect/>
          <a:stretch>
            <a:fillRect/>
          </a:stretch>
        </p:blipFill>
        <p:spPr bwMode="auto">
          <a:xfrm>
            <a:off x="4763" y="0"/>
            <a:ext cx="11512550" cy="7200900"/>
          </a:xfrm>
          <a:prstGeom prst="rect">
            <a:avLst/>
          </a:prstGeom>
          <a:noFill/>
          <a:ln w="9525">
            <a:noFill/>
            <a:miter lim="800000"/>
            <a:headEnd/>
            <a:tailEnd/>
          </a:ln>
        </p:spPr>
      </p:pic>
      <p:sp>
        <p:nvSpPr>
          <p:cNvPr id="12291" name="Rettangolo 4"/>
          <p:cNvSpPr>
            <a:spLocks noChangeArrowheads="1"/>
          </p:cNvSpPr>
          <p:nvPr/>
        </p:nvSpPr>
        <p:spPr bwMode="auto">
          <a:xfrm>
            <a:off x="1223963" y="228600"/>
            <a:ext cx="10082212" cy="708025"/>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LA TUTELA AMBIENTALE</a:t>
            </a:r>
          </a:p>
          <a:p>
            <a:pPr algn="just" defTabSz="1069975"/>
            <a:r>
              <a:rPr lang="it-IT" sz="2000" i="1">
                <a:solidFill>
                  <a:srgbClr val="FFFF00"/>
                </a:solidFill>
                <a:latin typeface="Arial Unicode MS" pitchFamily="34" charset="-128"/>
                <a:ea typeface="Arial Unicode MS" pitchFamily="34" charset="-128"/>
                <a:cs typeface="Arial Unicode MS" pitchFamily="34" charset="-128"/>
              </a:rPr>
              <a:t>Il nuovo Regolamento Edilizio della Città di Bari</a:t>
            </a:r>
          </a:p>
        </p:txBody>
      </p:sp>
      <p:sp>
        <p:nvSpPr>
          <p:cNvPr id="6" name="Rettangolo 5"/>
          <p:cNvSpPr/>
          <p:nvPr/>
        </p:nvSpPr>
        <p:spPr>
          <a:xfrm>
            <a:off x="1223963" y="1008063"/>
            <a:ext cx="10090150" cy="5927725"/>
          </a:xfrm>
          <a:prstGeom prst="rect">
            <a:avLst/>
          </a:prstGeom>
        </p:spPr>
        <p:txBody>
          <a:bodyPr>
            <a:spAutoFit/>
          </a:bodyPr>
          <a:lstStyle/>
          <a:p>
            <a:pPr marL="609600" indent="-609600" algn="just">
              <a:lnSpc>
                <a:spcPct val="130000"/>
              </a:lnSpc>
              <a:buClr>
                <a:schemeClr val="bg1"/>
              </a:buClr>
              <a:tabLst>
                <a:tab pos="1257300" algn="l"/>
              </a:tabLst>
              <a:defRPr/>
            </a:pPr>
            <a:r>
              <a:rPr lang="it-IT" sz="1400" b="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TITOLO </a:t>
            </a:r>
            <a:r>
              <a:rPr lang="it-IT" sz="1400" b="1" dirty="0" err="1">
                <a:solidFill>
                  <a:schemeClr val="bg1"/>
                </a:solidFill>
                <a:effectLst>
                  <a:outerShdw blurRad="38100" dist="38100" dir="2700000" algn="tl">
                    <a:srgbClr val="000000">
                      <a:alpha val="43137"/>
                    </a:srgbClr>
                  </a:outerShdw>
                </a:effectLst>
                <a:latin typeface="Verdana" pitchFamily="34" charset="0"/>
                <a:cs typeface="Times New Roman" pitchFamily="18" charset="0"/>
              </a:rPr>
              <a:t>VI</a:t>
            </a:r>
            <a:r>
              <a:rPr lang="it-IT" sz="1400" b="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TUTELA AMBIENTALE</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 Norme per l’</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uso efficiente e sostenibile</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dell’energia e per la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tutela dell’ambiente</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151 Risparmio energetico, fonti rinnovabili, edilizia sostenibile, uso efficiente dell’energia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152 Progettazione integrata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153 Condizioni climatiche e orientamento dell’edificio – Analisi del sito</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154 Verifica della disponibilità di fonti energetiche rinnovabili, … </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169 Interventi su fabbricati condominiali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170 Interventi in Centro Storico e/o su fabbricati individuati quali Beni Culturali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173 Incentivazioni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174 Valorizzazione delle coorti, cortili e aree di pertinenza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175 Riqualificazione e riordino degli immobili</a:t>
            </a:r>
          </a:p>
          <a:p>
            <a:pPr marL="609600" indent="-609600" algn="ctr">
              <a:lnSpc>
                <a:spcPct val="130000"/>
              </a:lnSpc>
              <a:spcBef>
                <a:spcPts val="600"/>
              </a:spcBef>
              <a:spcAft>
                <a:spcPts val="600"/>
              </a:spcAft>
              <a:buClr>
                <a:schemeClr val="bg1"/>
              </a:buClr>
              <a:defRPr/>
            </a:pPr>
            <a:r>
              <a:rPr lang="it-IT" sz="1800" b="1" dirty="0">
                <a:solidFill>
                  <a:srgbClr val="FFFF00"/>
                </a:solidFill>
                <a:latin typeface="Arial Unicode MS" pitchFamily="34" charset="-128"/>
              </a:rPr>
              <a:t>ALLEGATO PER L’USO EFFICIENTE E SOSTENIBILE DELL’ENERGIA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REQUISITI VOLONTARI INCENTIVANTI</a:t>
            </a:r>
          </a:p>
          <a:p>
            <a:pPr marL="895350" indent="-266700" algn="just">
              <a:lnSpc>
                <a:spcPct val="130000"/>
              </a:lnSpc>
              <a:buClr>
                <a:schemeClr val="bg1"/>
              </a:buClr>
              <a:buFont typeface="Arial" pitchFamily="34" charset="0"/>
              <a:buChar cha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Interventi di edilizia sostenibile realizzati secondo la Legge Regionale n. 13 del 10/06/2008</a:t>
            </a:r>
          </a:p>
          <a:p>
            <a:pPr marL="895350" indent="-266700" algn="just">
              <a:lnSpc>
                <a:spcPct val="130000"/>
              </a:lnSpc>
              <a:buClr>
                <a:schemeClr val="bg1"/>
              </a:buClr>
              <a:buFont typeface="Arial" pitchFamily="34" charset="0"/>
              <a:buChar cha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modalità di erogazione degli incentivi</a:t>
            </a:r>
          </a:p>
          <a:p>
            <a:pPr marL="895350" indent="-266700" algn="just">
              <a:lnSpc>
                <a:spcPct val="130000"/>
              </a:lnSpc>
              <a:buClr>
                <a:schemeClr val="bg1"/>
              </a:buClr>
              <a:buFont typeface="Arial" pitchFamily="34" charset="0"/>
              <a:buChar cha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requisiti di regolamentazione comunale</a:t>
            </a:r>
          </a:p>
          <a:p>
            <a:pPr marL="895350" indent="-266700" algn="just">
              <a:lnSpc>
                <a:spcPct val="130000"/>
              </a:lnSpc>
              <a:buClr>
                <a:schemeClr val="bg1"/>
              </a:buClr>
              <a:buFont typeface="Arial" pitchFamily="34" charset="0"/>
              <a:buChar cha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a:t>
            </a:r>
          </a:p>
          <a:p>
            <a:pPr marL="895350" indent="-266700" algn="just">
              <a:lnSpc>
                <a:spcPct val="130000"/>
              </a:lnSpc>
              <a:buClr>
                <a:schemeClr val="bg1"/>
              </a:buClr>
              <a:buFont typeface="Arial" pitchFamily="34" charset="0"/>
              <a:buChar cha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interventi su edifici esistenti che comportino miglioramento di classe energetica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magine 3" descr="Sfondo4b.jpg"/>
          <p:cNvPicPr>
            <a:picLocks noChangeAspect="1"/>
          </p:cNvPicPr>
          <p:nvPr/>
        </p:nvPicPr>
        <p:blipFill>
          <a:blip r:embed="rId2" cstate="print"/>
          <a:srcRect/>
          <a:stretch>
            <a:fillRect/>
          </a:stretch>
        </p:blipFill>
        <p:spPr bwMode="auto">
          <a:xfrm>
            <a:off x="0" y="0"/>
            <a:ext cx="11512550" cy="7200900"/>
          </a:xfrm>
          <a:prstGeom prst="rect">
            <a:avLst/>
          </a:prstGeom>
          <a:noFill/>
          <a:ln w="9525">
            <a:noFill/>
            <a:miter lim="800000"/>
            <a:headEnd/>
            <a:tailEnd/>
          </a:ln>
        </p:spPr>
      </p:pic>
      <p:sp>
        <p:nvSpPr>
          <p:cNvPr id="13315" name="Rettangolo 4"/>
          <p:cNvSpPr>
            <a:spLocks noChangeArrowheads="1"/>
          </p:cNvSpPr>
          <p:nvPr/>
        </p:nvSpPr>
        <p:spPr bwMode="auto">
          <a:xfrm>
            <a:off x="1223963" y="2160588"/>
            <a:ext cx="10082212" cy="868362"/>
          </a:xfrm>
          <a:prstGeom prst="rect">
            <a:avLst/>
          </a:prstGeom>
          <a:noFill/>
          <a:ln w="9525">
            <a:noFill/>
            <a:miter lim="800000"/>
            <a:headEnd/>
            <a:tailEnd/>
          </a:ln>
        </p:spPr>
        <p:txBody>
          <a:bodyPr>
            <a:spAutoFit/>
          </a:bodyPr>
          <a:lstStyle/>
          <a:p>
            <a:pPr marL="609600" indent="-609600" algn="ctr">
              <a:lnSpc>
                <a:spcPct val="120000"/>
              </a:lnSpc>
              <a:buClr>
                <a:schemeClr val="bg1"/>
              </a:buClr>
            </a:pPr>
            <a:r>
              <a:rPr lang="it-IT" sz="1800" b="1">
                <a:solidFill>
                  <a:srgbClr val="FFFF00"/>
                </a:solidFill>
                <a:latin typeface="Arial Unicode MS" pitchFamily="34" charset="-128"/>
              </a:rPr>
              <a:t>Progetto di redazione di un “ALLEGATO TIPO”  per l’uso  efficiente e sostenibile dell’energia</a:t>
            </a:r>
          </a:p>
          <a:p>
            <a:pPr marL="609600" indent="-609600" algn="ctr">
              <a:lnSpc>
                <a:spcPct val="120000"/>
              </a:lnSpc>
              <a:buClr>
                <a:schemeClr val="bg1"/>
              </a:buClr>
            </a:pPr>
            <a:r>
              <a:rPr lang="it-IT" sz="2400" b="1">
                <a:solidFill>
                  <a:srgbClr val="33CC33"/>
                </a:solidFill>
                <a:latin typeface="Arial Unicode MS" pitchFamily="34" charset="-128"/>
              </a:rPr>
              <a:t>Al</a:t>
            </a:r>
            <a:r>
              <a:rPr lang="it-IT" sz="2400" i="1">
                <a:solidFill>
                  <a:schemeClr val="bg1"/>
                </a:solidFill>
                <a:latin typeface="Arial Unicode MS" pitchFamily="34" charset="-128"/>
              </a:rPr>
              <a:t>legato  </a:t>
            </a:r>
            <a:r>
              <a:rPr lang="it-IT" sz="2400" b="1">
                <a:solidFill>
                  <a:srgbClr val="33CC33"/>
                </a:solidFill>
                <a:latin typeface="Arial Unicode MS" pitchFamily="34" charset="-128"/>
              </a:rPr>
              <a:t>E</a:t>
            </a:r>
            <a:r>
              <a:rPr lang="it-IT" sz="2400" i="1">
                <a:solidFill>
                  <a:schemeClr val="bg1"/>
                </a:solidFill>
                <a:latin typeface="Arial Unicode MS" pitchFamily="34" charset="-128"/>
              </a:rPr>
              <a:t>nergetico  </a:t>
            </a:r>
            <a:r>
              <a:rPr lang="it-IT" sz="2400" b="1">
                <a:solidFill>
                  <a:srgbClr val="33CC33"/>
                </a:solidFill>
                <a:latin typeface="Arial Unicode MS" pitchFamily="34" charset="-128"/>
              </a:rPr>
              <a:t>A</a:t>
            </a:r>
            <a:r>
              <a:rPr lang="it-IT" sz="2400" i="1">
                <a:solidFill>
                  <a:schemeClr val="bg1"/>
                </a:solidFill>
                <a:latin typeface="Arial Unicode MS" pitchFamily="34" charset="-128"/>
              </a:rPr>
              <a:t>mbientale</a:t>
            </a:r>
          </a:p>
        </p:txBody>
      </p:sp>
      <p:grpSp>
        <p:nvGrpSpPr>
          <p:cNvPr id="13316" name="Gruppo 21"/>
          <p:cNvGrpSpPr>
            <a:grpSpLocks/>
          </p:cNvGrpSpPr>
          <p:nvPr/>
        </p:nvGrpSpPr>
        <p:grpSpPr bwMode="auto">
          <a:xfrm>
            <a:off x="1944688" y="215900"/>
            <a:ext cx="8496300" cy="1858963"/>
            <a:chOff x="1368476" y="313583"/>
            <a:chExt cx="8497017" cy="1858010"/>
          </a:xfrm>
        </p:grpSpPr>
        <p:pic>
          <p:nvPicPr>
            <p:cNvPr id="13345" name="Immagine 17" descr="Loghi Partecipanti.jpg"/>
            <p:cNvPicPr>
              <a:picLocks noChangeAspect="1"/>
            </p:cNvPicPr>
            <p:nvPr/>
          </p:nvPicPr>
          <p:blipFill>
            <a:blip r:embed="rId3" cstate="print"/>
            <a:srcRect/>
            <a:stretch>
              <a:fillRect/>
            </a:stretch>
          </p:blipFill>
          <p:spPr bwMode="auto">
            <a:xfrm>
              <a:off x="1368476" y="313583"/>
              <a:ext cx="5040630" cy="1858010"/>
            </a:xfrm>
            <a:prstGeom prst="rect">
              <a:avLst/>
            </a:prstGeom>
            <a:noFill/>
            <a:ln w="9525">
              <a:noFill/>
              <a:miter lim="800000"/>
              <a:headEnd/>
              <a:tailEnd/>
            </a:ln>
          </p:spPr>
        </p:pic>
        <p:grpSp>
          <p:nvGrpSpPr>
            <p:cNvPr id="13346" name="Gruppo 20"/>
            <p:cNvGrpSpPr>
              <a:grpSpLocks/>
            </p:cNvGrpSpPr>
            <p:nvPr/>
          </p:nvGrpSpPr>
          <p:grpSpPr bwMode="auto">
            <a:xfrm>
              <a:off x="6769457" y="575386"/>
              <a:ext cx="3096036" cy="1512112"/>
              <a:chOff x="6510015" y="1079442"/>
              <a:chExt cx="3096036" cy="1512112"/>
            </a:xfrm>
          </p:grpSpPr>
          <p:sp>
            <p:nvSpPr>
              <p:cNvPr id="13" name="Rettangolo 12"/>
              <p:cNvSpPr/>
              <p:nvPr/>
            </p:nvSpPr>
            <p:spPr>
              <a:xfrm>
                <a:off x="6510015" y="1514195"/>
                <a:ext cx="2095622" cy="64599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it-IT" sz="3600" b="1" i="1" spc="300" dirty="0" err="1" smtClean="0">
                    <a:ln w="12700">
                      <a:noFill/>
                      <a:prstDash val="solid"/>
                    </a:ln>
                    <a:solidFill>
                      <a:srgbClr val="33CC33"/>
                    </a:solidFill>
                    <a:effectLst>
                      <a:outerShdw blurRad="41275" dist="20320" dir="1800000" algn="tl" rotWithShape="0">
                        <a:srgbClr val="000000">
                          <a:alpha val="40000"/>
                        </a:srgbClr>
                      </a:outerShdw>
                      <a:reflection blurRad="6350" stA="55000" endA="300" endPos="45500" dir="5400000" sy="-100000" algn="bl" rotWithShape="0"/>
                    </a:effectLst>
                  </a:rPr>
                  <a:t>AL.E.A</a:t>
                </a:r>
                <a:r>
                  <a:rPr lang="it-IT" sz="3600" b="1" i="1" spc="300" dirty="0" err="1">
                    <a:ln w="12700">
                      <a:noFill/>
                      <a:prstDash val="solid"/>
                    </a:ln>
                    <a:solidFill>
                      <a:srgbClr val="33CC33"/>
                    </a:solidFill>
                    <a:effectLst>
                      <a:outerShdw blurRad="41275" dist="20320" dir="1800000" algn="tl" rotWithShape="0">
                        <a:srgbClr val="000000">
                          <a:alpha val="40000"/>
                        </a:srgbClr>
                      </a:outerShdw>
                      <a:reflection blurRad="6350" stA="55000" endA="300" endPos="45500" dir="5400000" sy="-100000" algn="bl" rotWithShape="0"/>
                    </a:effectLst>
                  </a:rPr>
                  <a:t>.</a:t>
                </a:r>
                <a:endParaRPr lang="it-IT" sz="3600" b="1" i="1" spc="300" dirty="0">
                  <a:ln w="12700">
                    <a:noFill/>
                    <a:prstDash val="solid"/>
                  </a:ln>
                  <a:solidFill>
                    <a:srgbClr val="33CC33"/>
                  </a:solidFill>
                  <a:effectLst>
                    <a:outerShdw blurRad="41275" dist="20320" dir="1800000" algn="tl" rotWithShape="0">
                      <a:srgbClr val="000000">
                        <a:alpha val="40000"/>
                      </a:srgbClr>
                    </a:outerShdw>
                    <a:reflection blurRad="6350" stA="55000" endA="300" endPos="45500" dir="5400000" sy="-100000" algn="bl" rotWithShape="0"/>
                  </a:effectLst>
                </a:endParaRPr>
              </a:p>
            </p:txBody>
          </p:sp>
          <p:sp>
            <p:nvSpPr>
              <p:cNvPr id="15" name="Rettangolo 4"/>
              <p:cNvSpPr/>
              <p:nvPr/>
            </p:nvSpPr>
            <p:spPr>
              <a:xfrm>
                <a:off x="8280376" y="1079442"/>
                <a:ext cx="774765" cy="64578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it-IT" sz="3600" b="1" i="1" spc="300" dirty="0">
                    <a:ln w="12700">
                      <a:noFill/>
                      <a:prstDash val="solid"/>
                    </a:ln>
                    <a:solidFill>
                      <a:srgbClr val="33CC33"/>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19" name="Rettangolo 4"/>
              <p:cNvSpPr/>
              <p:nvPr/>
            </p:nvSpPr>
            <p:spPr>
              <a:xfrm>
                <a:off x="8551862" y="1520541"/>
                <a:ext cx="774765" cy="64578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it-IT" sz="3600" b="1" i="1" spc="300" dirty="0">
                    <a:ln w="12700">
                      <a:noFill/>
                      <a:prstDash val="solid"/>
                    </a:ln>
                    <a:solidFill>
                      <a:srgbClr val="33CC33"/>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20" name="Rettangolo 4"/>
              <p:cNvSpPr/>
              <p:nvPr/>
            </p:nvSpPr>
            <p:spPr>
              <a:xfrm>
                <a:off x="8831286" y="1945773"/>
                <a:ext cx="774765" cy="64578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algn="ctr">
                  <a:defRPr/>
                </a:pPr>
                <a:r>
                  <a:rPr lang="it-IT" sz="3600" b="1" i="1" spc="300" dirty="0">
                    <a:ln w="12700">
                      <a:noFill/>
                      <a:prstDash val="solid"/>
                    </a:ln>
                    <a:solidFill>
                      <a:srgbClr val="33CC33"/>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grpSp>
      </p:grpSp>
      <p:sp>
        <p:nvSpPr>
          <p:cNvPr id="23" name="CasellaDiTesto 22"/>
          <p:cNvSpPr txBox="1"/>
          <p:nvPr/>
        </p:nvSpPr>
        <p:spPr>
          <a:xfrm>
            <a:off x="1223963" y="3149600"/>
            <a:ext cx="6769100" cy="338138"/>
          </a:xfrm>
          <a:prstGeom prst="rect">
            <a:avLst/>
          </a:prstGeom>
          <a:noFill/>
        </p:spPr>
        <p:txBody>
          <a:bodyPr>
            <a:spAutoFit/>
          </a:bodyPr>
          <a:lstStyle/>
          <a:p>
            <a:pPr marL="3175" indent="-3175" algn="ctr">
              <a:buClr>
                <a:schemeClr val="bg1"/>
              </a:buClr>
              <a:defRPr/>
            </a:pPr>
            <a:r>
              <a:rPr lang="it-IT" sz="1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Elaborazione </a:t>
            </a:r>
            <a:r>
              <a:rPr lang="it-IT" sz="1600" b="1" dirty="0" err="1">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Al.E.A.</a:t>
            </a:r>
            <a:r>
              <a:rPr lang="it-IT" sz="1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tipo, da allegare ai regolamenti Edilizi ed </a:t>
            </a:r>
            <a:r>
              <a:rPr lang="it-IT" sz="1600" dirty="0">
                <a:solidFill>
                  <a:schemeClr val="bg1"/>
                </a:solidFill>
                <a:latin typeface="Arial Unicode MS" pitchFamily="34" charset="-128"/>
                <a:ea typeface="Arial Unicode MS" pitchFamily="34" charset="-128"/>
                <a:cs typeface="Arial Unicode MS" pitchFamily="34" charset="-128"/>
              </a:rPr>
              <a:t>Urbanistici </a:t>
            </a:r>
          </a:p>
        </p:txBody>
      </p:sp>
      <p:sp>
        <p:nvSpPr>
          <p:cNvPr id="24" name="CasellaDiTesto 23"/>
          <p:cNvSpPr txBox="1"/>
          <p:nvPr/>
        </p:nvSpPr>
        <p:spPr>
          <a:xfrm>
            <a:off x="1838325" y="4862513"/>
            <a:ext cx="5545138" cy="584200"/>
          </a:xfrm>
          <a:prstGeom prst="rect">
            <a:avLst/>
          </a:prstGeom>
          <a:noFill/>
        </p:spPr>
        <p:txBody>
          <a:bodyPr>
            <a:spAutoFit/>
          </a:bodyPr>
          <a:lstStyle/>
          <a:p>
            <a:pPr marL="3175" indent="-3175" algn="ctr">
              <a:buClr>
                <a:schemeClr val="bg1"/>
              </a:buClr>
              <a:defRPr/>
            </a:pPr>
            <a:r>
              <a:rPr lang="it-IT" sz="1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Applicazione delle normative regionali vigenti</a:t>
            </a:r>
          </a:p>
          <a:p>
            <a:pPr marL="3175" indent="-3175" algn="ctr">
              <a:buClr>
                <a:schemeClr val="bg1"/>
              </a:buClr>
              <a:defRPr/>
            </a:pPr>
            <a:r>
              <a:rPr lang="it-IT" sz="16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Progettazione energetica – Piano Casa – Protocollo ITACA</a:t>
            </a:r>
          </a:p>
        </p:txBody>
      </p:sp>
      <p:sp>
        <p:nvSpPr>
          <p:cNvPr id="25" name="CasellaDiTesto 24"/>
          <p:cNvSpPr txBox="1"/>
          <p:nvPr/>
        </p:nvSpPr>
        <p:spPr>
          <a:xfrm>
            <a:off x="2532063" y="3892550"/>
            <a:ext cx="4141787" cy="584200"/>
          </a:xfrm>
          <a:prstGeom prst="rect">
            <a:avLst/>
          </a:prstGeom>
          <a:noFill/>
        </p:spPr>
        <p:txBody>
          <a:bodyPr>
            <a:spAutoFit/>
          </a:bodyPr>
          <a:lstStyle/>
          <a:p>
            <a:pPr marL="3175" indent="-3175" algn="ctr">
              <a:buClr>
                <a:schemeClr val="bg1"/>
              </a:buClr>
              <a:defRPr/>
            </a:pPr>
            <a:r>
              <a:rPr lang="it-IT" sz="1600" b="1"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Coordinazione</a:t>
            </a:r>
            <a:r>
              <a:rPr lang="it-IT" sz="1600"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it-IT" sz="1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delle realtà già in itinere</a:t>
            </a:r>
          </a:p>
          <a:p>
            <a:pPr marL="3175" indent="-3175" algn="ctr">
              <a:buClr>
                <a:schemeClr val="bg1"/>
              </a:buClr>
              <a:defRPr/>
            </a:pPr>
            <a:r>
              <a:rPr lang="it-IT" sz="1600" b="1"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Condivisione</a:t>
            </a:r>
            <a:r>
              <a:rPr lang="it-IT" sz="1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su un ambito territoriale ampio</a:t>
            </a:r>
          </a:p>
        </p:txBody>
      </p:sp>
      <p:cxnSp>
        <p:nvCxnSpPr>
          <p:cNvPr id="26" name="Connettore 2 25"/>
          <p:cNvCxnSpPr/>
          <p:nvPr/>
        </p:nvCxnSpPr>
        <p:spPr>
          <a:xfrm>
            <a:off x="4605338" y="3529013"/>
            <a:ext cx="0" cy="358775"/>
          </a:xfrm>
          <a:prstGeom prst="straightConnector1">
            <a:avLst/>
          </a:prstGeom>
          <a:ln w="63500" cap="sq">
            <a:solidFill>
              <a:schemeClr val="bg1"/>
            </a:solidFill>
            <a:bevel/>
            <a:headEnd type="none"/>
            <a:tailEnd type="arrow"/>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1114425" y="5821363"/>
            <a:ext cx="6985000" cy="338137"/>
          </a:xfrm>
          <a:prstGeom prst="rect">
            <a:avLst/>
          </a:prstGeom>
          <a:noFill/>
        </p:spPr>
        <p:txBody>
          <a:bodyPr>
            <a:spAutoFit/>
          </a:bodyPr>
          <a:lstStyle/>
          <a:p>
            <a:pPr algn="ctr">
              <a:defRPr/>
            </a:pPr>
            <a:r>
              <a:rPr lang="it-IT" sz="1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Individuazione</a:t>
            </a:r>
            <a:r>
              <a:rPr lang="it-IT" sz="1600" dirty="0">
                <a:latin typeface="Arial Unicode MS" pitchFamily="34" charset="-128"/>
                <a:ea typeface="Arial Unicode MS" pitchFamily="34" charset="-128"/>
                <a:cs typeface="Arial Unicode MS" pitchFamily="34" charset="-128"/>
              </a:rPr>
              <a:t> </a:t>
            </a:r>
            <a:r>
              <a:rPr lang="it-IT" sz="16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di una metodologia replicabile ad ampia scala territoriale</a:t>
            </a:r>
          </a:p>
        </p:txBody>
      </p:sp>
      <p:sp>
        <p:nvSpPr>
          <p:cNvPr id="29" name="CasellaDiTesto 28"/>
          <p:cNvSpPr txBox="1"/>
          <p:nvPr/>
        </p:nvSpPr>
        <p:spPr>
          <a:xfrm>
            <a:off x="1333500" y="6553200"/>
            <a:ext cx="6553200" cy="522288"/>
          </a:xfrm>
          <a:prstGeom prst="rect">
            <a:avLst/>
          </a:prstGeom>
          <a:noFill/>
        </p:spPr>
        <p:txBody>
          <a:bodyPr>
            <a:spAutoFit/>
          </a:bodyPr>
          <a:lstStyle/>
          <a:p>
            <a:pPr algn="just">
              <a:defRPr/>
            </a:pPr>
            <a:r>
              <a:rPr lang="it-IT" sz="1400" b="1"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FLESSIBILITÀ</a:t>
            </a:r>
            <a:r>
              <a:rPr lang="it-IT" sz="14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dei contenuti ed </a:t>
            </a:r>
            <a:r>
              <a:rPr lang="it-IT" sz="1400" b="1" dirty="0">
                <a:solidFill>
                  <a:srgbClr val="FFFF00"/>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ADATTABILITÀ</a:t>
            </a:r>
            <a:r>
              <a:rPr lang="it-IT" sz="1400"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 contesti urbanistici, ambientali ed economici, nonché alle innovazioni tecnologiche e all’evoluzione normativa</a:t>
            </a:r>
          </a:p>
        </p:txBody>
      </p:sp>
      <p:cxnSp>
        <p:nvCxnSpPr>
          <p:cNvPr id="33" name="Connettore 2 32"/>
          <p:cNvCxnSpPr/>
          <p:nvPr/>
        </p:nvCxnSpPr>
        <p:spPr>
          <a:xfrm>
            <a:off x="4608513" y="4498975"/>
            <a:ext cx="0" cy="360363"/>
          </a:xfrm>
          <a:prstGeom prst="straightConnector1">
            <a:avLst/>
          </a:prstGeom>
          <a:ln w="63500" cap="sq">
            <a:solidFill>
              <a:schemeClr val="bg1"/>
            </a:solidFill>
            <a:bevel/>
            <a:headEnd type="none"/>
            <a:tailEnd type="arrow"/>
          </a:ln>
        </p:spPr>
        <p:style>
          <a:lnRef idx="1">
            <a:schemeClr val="accent1"/>
          </a:lnRef>
          <a:fillRef idx="0">
            <a:schemeClr val="accent1"/>
          </a:fillRef>
          <a:effectRef idx="0">
            <a:schemeClr val="accent1"/>
          </a:effectRef>
          <a:fontRef idx="minor">
            <a:schemeClr val="tx1"/>
          </a:fontRef>
        </p:style>
      </p:cxnSp>
      <p:cxnSp>
        <p:nvCxnSpPr>
          <p:cNvPr id="34" name="Connettore 2 33"/>
          <p:cNvCxnSpPr/>
          <p:nvPr/>
        </p:nvCxnSpPr>
        <p:spPr>
          <a:xfrm>
            <a:off x="4608513" y="5472113"/>
            <a:ext cx="0" cy="360362"/>
          </a:xfrm>
          <a:prstGeom prst="straightConnector1">
            <a:avLst/>
          </a:prstGeom>
          <a:ln w="63500" cap="sq">
            <a:solidFill>
              <a:schemeClr val="bg1"/>
            </a:solidFill>
            <a:beve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4608513" y="6192838"/>
            <a:ext cx="0" cy="360362"/>
          </a:xfrm>
          <a:prstGeom prst="straightConnector1">
            <a:avLst/>
          </a:prstGeom>
          <a:ln w="63500" cap="sq">
            <a:solidFill>
              <a:schemeClr val="bg1"/>
            </a:solidFill>
            <a:bevel/>
            <a:headEnd type="none"/>
            <a:tailEnd type="arrow"/>
          </a:ln>
        </p:spPr>
        <p:style>
          <a:lnRef idx="1">
            <a:schemeClr val="accent1"/>
          </a:lnRef>
          <a:fillRef idx="0">
            <a:schemeClr val="accent1"/>
          </a:fillRef>
          <a:effectRef idx="0">
            <a:schemeClr val="accent1"/>
          </a:effectRef>
          <a:fontRef idx="minor">
            <a:schemeClr val="tx1"/>
          </a:fontRef>
        </p:style>
      </p:cxnSp>
      <p:sp>
        <p:nvSpPr>
          <p:cNvPr id="38" name="CasellaDiTesto 37"/>
          <p:cNvSpPr txBox="1"/>
          <p:nvPr/>
        </p:nvSpPr>
        <p:spPr>
          <a:xfrm>
            <a:off x="9109917" y="2880370"/>
            <a:ext cx="1835696" cy="1200329"/>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lIns="54000" rIns="54000">
            <a:spAutoFit/>
          </a:bodyPr>
          <a:lstStyle/>
          <a:p>
            <a:pPr>
              <a:defRPr/>
            </a:pPr>
            <a:r>
              <a:rPr lang="it-IT" sz="1600" b="1" i="1" dirty="0">
                <a:solidFill>
                  <a:schemeClr val="tx2"/>
                </a:solidFill>
                <a:effectLst>
                  <a:outerShdw blurRad="50800" dist="38100" dir="5400000" algn="t" rotWithShape="0">
                    <a:prstClr val="black">
                      <a:alpha val="40000"/>
                    </a:prstClr>
                  </a:outerShdw>
                </a:effectLst>
                <a:latin typeface="Maiandra GD" pitchFamily="34" charset="0"/>
              </a:rPr>
              <a:t>Comune di Bari</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Bozza nuovo R. E.</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PAES</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SMART CITY</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PP  Maglia 21</a:t>
            </a:r>
            <a:endParaRPr lang="it-IT" sz="1600" b="1" i="1" dirty="0">
              <a:solidFill>
                <a:srgbClr val="FF0000"/>
              </a:solidFill>
              <a:effectLst>
                <a:outerShdw blurRad="50800" dist="38100" dir="5400000" algn="t" rotWithShape="0">
                  <a:prstClr val="black">
                    <a:alpha val="40000"/>
                  </a:prstClr>
                </a:outerShdw>
              </a:effectLst>
              <a:latin typeface="Maiandra GD" pitchFamily="34" charset="0"/>
            </a:endParaRPr>
          </a:p>
        </p:txBody>
      </p:sp>
      <p:sp>
        <p:nvSpPr>
          <p:cNvPr id="39" name="CasellaDiTesto 38"/>
          <p:cNvSpPr txBox="1"/>
          <p:nvPr/>
        </p:nvSpPr>
        <p:spPr>
          <a:xfrm>
            <a:off x="9109916" y="4176514"/>
            <a:ext cx="1835696" cy="1015663"/>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lIns="54000" rIns="54000">
            <a:spAutoFit/>
          </a:bodyPr>
          <a:lstStyle/>
          <a:p>
            <a:pPr>
              <a:defRPr/>
            </a:pPr>
            <a:r>
              <a:rPr lang="it-IT" sz="1600" b="1" i="1" dirty="0">
                <a:solidFill>
                  <a:schemeClr val="tx2"/>
                </a:solidFill>
                <a:effectLst>
                  <a:outerShdw blurRad="50800" dist="38100" dir="5400000" algn="t" rotWithShape="0">
                    <a:prstClr val="black">
                      <a:alpha val="40000"/>
                    </a:prstClr>
                  </a:outerShdw>
                </a:effectLst>
                <a:latin typeface="Maiandra GD" pitchFamily="34" charset="0"/>
              </a:rPr>
              <a:t>Comune di Calvello (PT)</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PAES</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progetto  GPP</a:t>
            </a:r>
          </a:p>
        </p:txBody>
      </p:sp>
      <p:sp>
        <p:nvSpPr>
          <p:cNvPr id="40" name="CasellaDiTesto 39"/>
          <p:cNvSpPr txBox="1"/>
          <p:nvPr/>
        </p:nvSpPr>
        <p:spPr>
          <a:xfrm>
            <a:off x="9109916" y="5328642"/>
            <a:ext cx="1835696" cy="984885"/>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lIns="54000" rIns="54000">
            <a:spAutoFit/>
          </a:bodyPr>
          <a:lstStyle/>
          <a:p>
            <a:pPr>
              <a:defRPr/>
            </a:pPr>
            <a:r>
              <a:rPr lang="it-IT" sz="1600" b="1" i="1" dirty="0">
                <a:solidFill>
                  <a:schemeClr val="tx2"/>
                </a:solidFill>
                <a:effectLst>
                  <a:outerShdw blurRad="50800" dist="38100" dir="5400000" algn="t" rotWithShape="0">
                    <a:prstClr val="black">
                      <a:alpha val="40000"/>
                    </a:prstClr>
                  </a:outerShdw>
                </a:effectLst>
                <a:latin typeface="Maiandra GD" pitchFamily="34" charset="0"/>
              </a:rPr>
              <a:t>Provincia di Foggia</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PAES</a:t>
            </a:r>
          </a:p>
          <a:p>
            <a:pPr marL="82550" indent="-82550">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Bozza Allegato Energetico tipo</a:t>
            </a:r>
          </a:p>
        </p:txBody>
      </p:sp>
      <p:sp>
        <p:nvSpPr>
          <p:cNvPr id="41" name="CasellaDiTesto 40"/>
          <p:cNvSpPr txBox="1"/>
          <p:nvPr/>
        </p:nvSpPr>
        <p:spPr>
          <a:xfrm>
            <a:off x="9109916" y="6408762"/>
            <a:ext cx="1835696" cy="553998"/>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lIns="54000" rIns="54000">
            <a:spAutoFit/>
          </a:bodyPr>
          <a:lstStyle/>
          <a:p>
            <a:pPr>
              <a:defRPr/>
            </a:pPr>
            <a:r>
              <a:rPr lang="it-IT" sz="1600" b="1" i="1" dirty="0">
                <a:solidFill>
                  <a:schemeClr val="tx2"/>
                </a:solidFill>
                <a:effectLst>
                  <a:outerShdw blurRad="50800" dist="38100" dir="5400000" algn="t" rotWithShape="0">
                    <a:prstClr val="black">
                      <a:alpha val="40000"/>
                    </a:prstClr>
                  </a:outerShdw>
                </a:effectLst>
                <a:latin typeface="Maiandra GD" pitchFamily="34" charset="0"/>
              </a:rPr>
              <a:t>Regione Molise</a:t>
            </a:r>
          </a:p>
          <a:p>
            <a:pPr>
              <a:buFont typeface="Arial" pitchFamily="34" charset="0"/>
              <a:buChar char="•"/>
              <a:defRPr/>
            </a:pPr>
            <a:r>
              <a:rPr lang="it-IT" sz="1400" b="1" i="1" dirty="0">
                <a:solidFill>
                  <a:schemeClr val="bg1"/>
                </a:solidFill>
                <a:effectLst>
                  <a:outerShdw blurRad="50800" dist="38100" dir="5400000" algn="t" rotWithShape="0">
                    <a:prstClr val="black">
                      <a:alpha val="40000"/>
                    </a:prstClr>
                  </a:outerShdw>
                </a:effectLst>
                <a:latin typeface="Maiandra GD" pitchFamily="34" charset="0"/>
              </a:rPr>
              <a:t>  ???</a:t>
            </a:r>
          </a:p>
        </p:txBody>
      </p:sp>
      <p:grpSp>
        <p:nvGrpSpPr>
          <p:cNvPr id="13338" name="Gruppo 47"/>
          <p:cNvGrpSpPr>
            <a:grpSpLocks/>
          </p:cNvGrpSpPr>
          <p:nvPr/>
        </p:nvGrpSpPr>
        <p:grpSpPr bwMode="auto">
          <a:xfrm>
            <a:off x="7561263" y="3168650"/>
            <a:ext cx="1512887" cy="3455988"/>
            <a:chOff x="5652120" y="980728"/>
            <a:chExt cx="1512168" cy="3456384"/>
          </a:xfrm>
        </p:grpSpPr>
        <p:cxnSp>
          <p:nvCxnSpPr>
            <p:cNvPr id="42" name="Connettore 1 41"/>
            <p:cNvCxnSpPr/>
            <p:nvPr/>
          </p:nvCxnSpPr>
          <p:spPr>
            <a:xfrm>
              <a:off x="6659703" y="980728"/>
              <a:ext cx="0" cy="3456384"/>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a:off x="6659703" y="980728"/>
              <a:ext cx="50458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6659703" y="2349310"/>
              <a:ext cx="50458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Connettore 1 44"/>
            <p:cNvCxnSpPr/>
            <p:nvPr/>
          </p:nvCxnSpPr>
          <p:spPr>
            <a:xfrm>
              <a:off x="6659703" y="3357488"/>
              <a:ext cx="50458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p:nvPr/>
          </p:nvCxnSpPr>
          <p:spPr>
            <a:xfrm>
              <a:off x="6659703" y="4437112"/>
              <a:ext cx="504585"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Connettore 1 46"/>
            <p:cNvCxnSpPr/>
            <p:nvPr/>
          </p:nvCxnSpPr>
          <p:spPr>
            <a:xfrm flipH="1">
              <a:off x="5652120" y="2133385"/>
              <a:ext cx="1007583"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0" y="349289"/>
            <a:ext cx="8573825" cy="378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a:p>
        </p:txBody>
      </p:sp>
      <p:sp>
        <p:nvSpPr>
          <p:cNvPr id="14" name="CasellaDiTesto 13"/>
          <p:cNvSpPr txBox="1"/>
          <p:nvPr/>
        </p:nvSpPr>
        <p:spPr>
          <a:xfrm>
            <a:off x="4218541" y="349289"/>
            <a:ext cx="4173814" cy="431194"/>
          </a:xfrm>
          <a:prstGeom prst="rect">
            <a:avLst/>
          </a:prstGeom>
          <a:noFill/>
        </p:spPr>
        <p:txBody>
          <a:bodyPr wrap="square" lIns="106985" tIns="53492" rIns="106985" bIns="53492" rtlCol="0">
            <a:spAutoFit/>
          </a:bodyPr>
          <a:lstStyle/>
          <a:p>
            <a:pPr algn="ctr"/>
            <a:r>
              <a:rPr lang="it-IT" b="1" dirty="0" smtClean="0">
                <a:solidFill>
                  <a:schemeClr val="bg1"/>
                </a:solidFill>
                <a:latin typeface="Comic Sans MS" pitchFamily="66" charset="0"/>
              </a:rPr>
              <a:t>IL QUARTIERE PILOTA</a:t>
            </a:r>
            <a:endParaRPr lang="it-IT" b="1" dirty="0">
              <a:solidFill>
                <a:schemeClr val="bg1"/>
              </a:solidFill>
              <a:latin typeface="Comic Sans MS" pitchFamily="66" charset="0"/>
            </a:endParaRPr>
          </a:p>
        </p:txBody>
      </p:sp>
      <p:sp>
        <p:nvSpPr>
          <p:cNvPr id="26" name="Rettangolo 25"/>
          <p:cNvSpPr/>
          <p:nvPr/>
        </p:nvSpPr>
        <p:spPr>
          <a:xfrm>
            <a:off x="0" y="6473570"/>
            <a:ext cx="11522075" cy="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dirty="0">
              <a:ln>
                <a:solidFill>
                  <a:schemeClr val="accent1">
                    <a:lumMod val="60000"/>
                    <a:lumOff val="40000"/>
                  </a:schemeClr>
                </a:solidFill>
              </a:ln>
              <a:solidFill>
                <a:schemeClr val="accent1">
                  <a:lumMod val="60000"/>
                  <a:lumOff val="40000"/>
                </a:schemeClr>
              </a:solidFill>
            </a:endParaRPr>
          </a:p>
        </p:txBody>
      </p:sp>
      <p:grpSp>
        <p:nvGrpSpPr>
          <p:cNvPr id="2" name="Gruppo 11"/>
          <p:cNvGrpSpPr/>
          <p:nvPr/>
        </p:nvGrpSpPr>
        <p:grpSpPr>
          <a:xfrm>
            <a:off x="6675957" y="6505678"/>
            <a:ext cx="2363753" cy="795948"/>
            <a:chOff x="2222358" y="1928801"/>
            <a:chExt cx="3458039" cy="1522326"/>
          </a:xfrm>
        </p:grpSpPr>
        <p:sp>
          <p:nvSpPr>
            <p:cNvPr id="45" name="Rettangolo 44"/>
            <p:cNvSpPr/>
            <p:nvPr/>
          </p:nvSpPr>
          <p:spPr>
            <a:xfrm>
              <a:off x="2222358" y="2285991"/>
              <a:ext cx="2121756" cy="85354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Al.E.A.</a:t>
              </a:r>
            </a:p>
          </p:txBody>
        </p:sp>
        <p:grpSp>
          <p:nvGrpSpPr>
            <p:cNvPr id="3" name="Gruppo 10"/>
            <p:cNvGrpSpPr/>
            <p:nvPr/>
          </p:nvGrpSpPr>
          <p:grpSpPr>
            <a:xfrm>
              <a:off x="3909103" y="1928801"/>
              <a:ext cx="1771294" cy="1522326"/>
              <a:chOff x="4400892" y="1857363"/>
              <a:chExt cx="3888860" cy="3252242"/>
            </a:xfrm>
          </p:grpSpPr>
          <p:sp>
            <p:nvSpPr>
              <p:cNvPr id="47" name="Rettangolo 4"/>
              <p:cNvSpPr/>
              <p:nvPr/>
            </p:nvSpPr>
            <p:spPr>
              <a:xfrm>
                <a:off x="4400892" y="1857363"/>
                <a:ext cx="1932597"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8" name="Rettangolo 47"/>
              <p:cNvSpPr/>
              <p:nvPr/>
            </p:nvSpPr>
            <p:spPr>
              <a:xfrm>
                <a:off x="5282085" y="2571743"/>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9" name="Rettangolo 48"/>
              <p:cNvSpPr/>
              <p:nvPr/>
            </p:nvSpPr>
            <p:spPr>
              <a:xfrm>
                <a:off x="6357153" y="3286122"/>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grpSp>
      </p:grpSp>
      <p:pic>
        <p:nvPicPr>
          <p:cNvPr id="25" name="Immagine 24" descr="Bari2.jpg"/>
          <p:cNvPicPr>
            <a:picLocks noChangeAspect="1"/>
          </p:cNvPicPr>
          <p:nvPr/>
        </p:nvPicPr>
        <p:blipFill>
          <a:blip r:embed="rId2" cstate="print">
            <a:lum bright="-10000" contrast="-10000"/>
          </a:blip>
          <a:stretch>
            <a:fillRect/>
          </a:stretch>
        </p:blipFill>
        <p:spPr>
          <a:xfrm>
            <a:off x="226198" y="1483414"/>
            <a:ext cx="10526107" cy="4560567"/>
          </a:xfrm>
          <a:prstGeom prst="rect">
            <a:avLst/>
          </a:prstGeom>
        </p:spPr>
      </p:pic>
      <p:sp>
        <p:nvSpPr>
          <p:cNvPr id="27" name="Ovale 26"/>
          <p:cNvSpPr/>
          <p:nvPr/>
        </p:nvSpPr>
        <p:spPr>
          <a:xfrm>
            <a:off x="8664560" y="4583359"/>
            <a:ext cx="1270291" cy="680476"/>
          </a:xfrm>
          <a:prstGeom prst="ellipse">
            <a:avLst/>
          </a:prstGeom>
          <a:solidFill>
            <a:srgbClr val="FF0000">
              <a:alpha val="28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dirty="0">
              <a:solidFill>
                <a:srgbClr val="FF0000"/>
              </a:solidFill>
            </a:endParaRPr>
          </a:p>
        </p:txBody>
      </p:sp>
      <p:cxnSp>
        <p:nvCxnSpPr>
          <p:cNvPr id="32" name="Connettore 2 31"/>
          <p:cNvCxnSpPr/>
          <p:nvPr/>
        </p:nvCxnSpPr>
        <p:spPr>
          <a:xfrm>
            <a:off x="5398097" y="1332198"/>
            <a:ext cx="3447933" cy="3326770"/>
          </a:xfrm>
          <a:prstGeom prst="straightConnector1">
            <a:avLst/>
          </a:prstGeom>
          <a:ln w="38100">
            <a:solidFill>
              <a:srgbClr val="00DE64"/>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3764866" y="954156"/>
            <a:ext cx="4899694" cy="431194"/>
          </a:xfrm>
          <a:prstGeom prst="rect">
            <a:avLst/>
          </a:prstGeom>
          <a:noFill/>
        </p:spPr>
        <p:txBody>
          <a:bodyPr wrap="square" lIns="106985" tIns="53492" rIns="106985" bIns="53492" rtlCol="0">
            <a:spAutoFit/>
          </a:bodyPr>
          <a:lstStyle/>
          <a:p>
            <a:pPr marL="208026" indent="-208026" algn="ctr">
              <a:buClr>
                <a:srgbClr val="0070C0"/>
              </a:buClr>
              <a:buSzPct val="125000"/>
            </a:pPr>
            <a:r>
              <a:rPr lang="it-IT" b="1" dirty="0" smtClean="0">
                <a:solidFill>
                  <a:schemeClr val="tx2"/>
                </a:solidFill>
                <a:latin typeface="Maiandra GD" pitchFamily="34" charset="0"/>
              </a:rPr>
              <a:t>MAGLIA 21, </a:t>
            </a:r>
            <a:r>
              <a:rPr lang="it-IT" b="1" dirty="0" err="1" smtClean="0">
                <a:solidFill>
                  <a:schemeClr val="tx2"/>
                </a:solidFill>
                <a:latin typeface="Maiandra GD" pitchFamily="34" charset="0"/>
              </a:rPr>
              <a:t>Japigia</a:t>
            </a:r>
            <a:r>
              <a:rPr lang="it-IT" b="1" dirty="0" smtClean="0">
                <a:solidFill>
                  <a:schemeClr val="tx2"/>
                </a:solidFill>
                <a:latin typeface="Maiandra GD" pitchFamily="34" charset="0"/>
              </a:rPr>
              <a:t> - BARI</a:t>
            </a:r>
            <a:endParaRPr lang="it-IT" dirty="0" smtClean="0">
              <a:latin typeface="Maiandra GD" pitchFamily="34" charset="0"/>
            </a:endParaRPr>
          </a:p>
        </p:txBody>
      </p:sp>
    </p:spTree>
    <p:extLst>
      <p:ext uri="{BB962C8B-B14F-4D97-AF65-F5344CB8AC3E}">
        <p14:creationId xmlns:p14="http://schemas.microsoft.com/office/powerpoint/2010/main" xmlns="" val="90034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descr="Rendering completo 4.jpg"/>
          <p:cNvPicPr>
            <a:picLocks noChangeAspect="1"/>
          </p:cNvPicPr>
          <p:nvPr/>
        </p:nvPicPr>
        <p:blipFill>
          <a:blip r:embed="rId2" cstate="print">
            <a:lum bright="-10000"/>
          </a:blip>
          <a:srcRect t="1139" r="3524"/>
          <a:stretch>
            <a:fillRect/>
          </a:stretch>
        </p:blipFill>
        <p:spPr>
          <a:xfrm>
            <a:off x="8120149" y="4810185"/>
            <a:ext cx="2994258" cy="1544894"/>
          </a:xfrm>
          <a:prstGeom prst="rect">
            <a:avLst/>
          </a:prstGeom>
          <a:ln w="3175">
            <a:solidFill>
              <a:schemeClr val="bg1"/>
            </a:solidFill>
          </a:ln>
        </p:spPr>
      </p:pic>
      <p:sp>
        <p:nvSpPr>
          <p:cNvPr id="13" name="Rettangolo 12"/>
          <p:cNvSpPr/>
          <p:nvPr/>
        </p:nvSpPr>
        <p:spPr>
          <a:xfrm>
            <a:off x="0" y="198072"/>
            <a:ext cx="8573825" cy="378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a:p>
        </p:txBody>
      </p:sp>
      <p:sp>
        <p:nvSpPr>
          <p:cNvPr id="14" name="CasellaDiTesto 13"/>
          <p:cNvSpPr txBox="1"/>
          <p:nvPr/>
        </p:nvSpPr>
        <p:spPr>
          <a:xfrm>
            <a:off x="4218541" y="198072"/>
            <a:ext cx="4173814" cy="431194"/>
          </a:xfrm>
          <a:prstGeom prst="rect">
            <a:avLst/>
          </a:prstGeom>
          <a:noFill/>
        </p:spPr>
        <p:txBody>
          <a:bodyPr wrap="square" lIns="106985" tIns="53492" rIns="106985" bIns="53492" rtlCol="0">
            <a:spAutoFit/>
          </a:bodyPr>
          <a:lstStyle/>
          <a:p>
            <a:pPr algn="ctr"/>
            <a:r>
              <a:rPr lang="it-IT" b="1" dirty="0" smtClean="0">
                <a:solidFill>
                  <a:schemeClr val="bg1"/>
                </a:solidFill>
                <a:latin typeface="Comic Sans MS" pitchFamily="66" charset="0"/>
              </a:rPr>
              <a:t>IL QUARTIERE PILOTA</a:t>
            </a:r>
            <a:endParaRPr lang="it-IT" b="1" dirty="0">
              <a:solidFill>
                <a:schemeClr val="bg1"/>
              </a:solidFill>
              <a:latin typeface="Comic Sans MS" pitchFamily="66" charset="0"/>
            </a:endParaRPr>
          </a:p>
        </p:txBody>
      </p:sp>
      <p:sp>
        <p:nvSpPr>
          <p:cNvPr id="26" name="Rettangolo 25"/>
          <p:cNvSpPr/>
          <p:nvPr/>
        </p:nvSpPr>
        <p:spPr>
          <a:xfrm>
            <a:off x="0" y="6473570"/>
            <a:ext cx="11522075" cy="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dirty="0">
              <a:ln>
                <a:solidFill>
                  <a:schemeClr val="accent1">
                    <a:lumMod val="60000"/>
                    <a:lumOff val="40000"/>
                  </a:schemeClr>
                </a:solidFill>
              </a:ln>
              <a:solidFill>
                <a:schemeClr val="accent1">
                  <a:lumMod val="60000"/>
                  <a:lumOff val="40000"/>
                </a:schemeClr>
              </a:solidFill>
            </a:endParaRPr>
          </a:p>
        </p:txBody>
      </p:sp>
      <p:grpSp>
        <p:nvGrpSpPr>
          <p:cNvPr id="2" name="Gruppo 11"/>
          <p:cNvGrpSpPr/>
          <p:nvPr/>
        </p:nvGrpSpPr>
        <p:grpSpPr>
          <a:xfrm>
            <a:off x="6675957" y="6505678"/>
            <a:ext cx="2363753" cy="795948"/>
            <a:chOff x="2222358" y="1928801"/>
            <a:chExt cx="3458039" cy="1522326"/>
          </a:xfrm>
        </p:grpSpPr>
        <p:sp>
          <p:nvSpPr>
            <p:cNvPr id="45" name="Rettangolo 44"/>
            <p:cNvSpPr/>
            <p:nvPr/>
          </p:nvSpPr>
          <p:spPr>
            <a:xfrm>
              <a:off x="2222358" y="2285991"/>
              <a:ext cx="2121756" cy="85354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Al.E.A.</a:t>
              </a:r>
            </a:p>
          </p:txBody>
        </p:sp>
        <p:grpSp>
          <p:nvGrpSpPr>
            <p:cNvPr id="3" name="Gruppo 10"/>
            <p:cNvGrpSpPr/>
            <p:nvPr/>
          </p:nvGrpSpPr>
          <p:grpSpPr>
            <a:xfrm>
              <a:off x="3909103" y="1928801"/>
              <a:ext cx="1771294" cy="1522326"/>
              <a:chOff x="4400892" y="1857363"/>
              <a:chExt cx="3888860" cy="3252242"/>
            </a:xfrm>
          </p:grpSpPr>
          <p:sp>
            <p:nvSpPr>
              <p:cNvPr id="47" name="Rettangolo 4"/>
              <p:cNvSpPr/>
              <p:nvPr/>
            </p:nvSpPr>
            <p:spPr>
              <a:xfrm>
                <a:off x="4400892" y="1857363"/>
                <a:ext cx="1932597"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8" name="Rettangolo 47"/>
              <p:cNvSpPr/>
              <p:nvPr/>
            </p:nvSpPr>
            <p:spPr>
              <a:xfrm>
                <a:off x="5282085" y="2571743"/>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9" name="Rettangolo 48"/>
              <p:cNvSpPr/>
              <p:nvPr/>
            </p:nvSpPr>
            <p:spPr>
              <a:xfrm>
                <a:off x="6357153" y="3286122"/>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grpSp>
      </p:grpSp>
      <p:sp>
        <p:nvSpPr>
          <p:cNvPr id="35" name="CasellaDiTesto 34"/>
          <p:cNvSpPr txBox="1"/>
          <p:nvPr/>
        </p:nvSpPr>
        <p:spPr>
          <a:xfrm>
            <a:off x="226198" y="651722"/>
            <a:ext cx="4899694" cy="431194"/>
          </a:xfrm>
          <a:prstGeom prst="rect">
            <a:avLst/>
          </a:prstGeom>
          <a:noFill/>
        </p:spPr>
        <p:txBody>
          <a:bodyPr wrap="square" lIns="106985" tIns="53492" rIns="106985" bIns="53492" rtlCol="0">
            <a:spAutoFit/>
          </a:bodyPr>
          <a:lstStyle/>
          <a:p>
            <a:pPr marL="208026" indent="-208026">
              <a:buClr>
                <a:srgbClr val="0070C0"/>
              </a:buClr>
              <a:buSzPct val="125000"/>
            </a:pPr>
            <a:r>
              <a:rPr lang="it-IT" b="1" dirty="0" smtClean="0">
                <a:solidFill>
                  <a:schemeClr val="tx2"/>
                </a:solidFill>
                <a:latin typeface="Maiandra GD" pitchFamily="34" charset="0"/>
              </a:rPr>
              <a:t>MAGLIA 21, </a:t>
            </a:r>
            <a:r>
              <a:rPr lang="it-IT" b="1" dirty="0" err="1" smtClean="0">
                <a:solidFill>
                  <a:schemeClr val="tx2"/>
                </a:solidFill>
                <a:latin typeface="Maiandra GD" pitchFamily="34" charset="0"/>
              </a:rPr>
              <a:t>Japigia</a:t>
            </a:r>
            <a:r>
              <a:rPr lang="it-IT" b="1" dirty="0" smtClean="0">
                <a:solidFill>
                  <a:schemeClr val="tx2"/>
                </a:solidFill>
                <a:latin typeface="Maiandra GD" pitchFamily="34" charset="0"/>
              </a:rPr>
              <a:t> - BARI</a:t>
            </a:r>
            <a:endParaRPr lang="it-IT" dirty="0" smtClean="0">
              <a:latin typeface="Maiandra GD" pitchFamily="34" charset="0"/>
            </a:endParaRPr>
          </a:p>
        </p:txBody>
      </p:sp>
      <p:pic>
        <p:nvPicPr>
          <p:cNvPr id="16" name="Immagine 15" descr="Rendering completo 2.jpg"/>
          <p:cNvPicPr>
            <a:picLocks noChangeAspect="1"/>
          </p:cNvPicPr>
          <p:nvPr/>
        </p:nvPicPr>
        <p:blipFill>
          <a:blip r:embed="rId3" cstate="print">
            <a:lum bright="-10000"/>
          </a:blip>
          <a:srcRect l="1385" t="4545" r="1641" b="4545"/>
          <a:stretch>
            <a:fillRect/>
          </a:stretch>
        </p:blipFill>
        <p:spPr>
          <a:xfrm>
            <a:off x="3674130" y="3978492"/>
            <a:ext cx="6351456" cy="1512168"/>
          </a:xfrm>
          <a:prstGeom prst="rect">
            <a:avLst/>
          </a:prstGeom>
          <a:ln w="3175">
            <a:solidFill>
              <a:schemeClr val="bg1"/>
            </a:solidFill>
          </a:ln>
        </p:spPr>
      </p:pic>
      <p:pic>
        <p:nvPicPr>
          <p:cNvPr id="19" name="Immagine 18" descr="plan.jpg"/>
          <p:cNvPicPr>
            <a:picLocks noChangeAspect="1"/>
          </p:cNvPicPr>
          <p:nvPr/>
        </p:nvPicPr>
        <p:blipFill>
          <a:blip r:embed="rId4" cstate="print">
            <a:lum bright="-30000"/>
          </a:blip>
          <a:srcRect l="1963" r="1963"/>
          <a:stretch>
            <a:fillRect/>
          </a:stretch>
        </p:blipFill>
        <p:spPr>
          <a:xfrm>
            <a:off x="226198" y="1105373"/>
            <a:ext cx="11069680" cy="2693828"/>
          </a:xfrm>
          <a:prstGeom prst="rect">
            <a:avLst/>
          </a:prstGeom>
          <a:ln w="19050">
            <a:solidFill>
              <a:srgbClr val="3379CD"/>
            </a:solidFill>
          </a:ln>
        </p:spPr>
      </p:pic>
      <p:sp>
        <p:nvSpPr>
          <p:cNvPr id="22" name="CasellaDiTesto 21"/>
          <p:cNvSpPr txBox="1"/>
          <p:nvPr/>
        </p:nvSpPr>
        <p:spPr>
          <a:xfrm>
            <a:off x="0" y="3978492"/>
            <a:ext cx="3266463" cy="1712777"/>
          </a:xfrm>
          <a:prstGeom prst="rect">
            <a:avLst/>
          </a:prstGeom>
          <a:noFill/>
          <a:ln>
            <a:no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pPr marL="319469" indent="-111443" algn="just">
              <a:buFont typeface="Arial" pitchFamily="34" charset="0"/>
              <a:buChar char="•"/>
            </a:pPr>
            <a:r>
              <a:rPr lang="it-IT" sz="1400" b="1" i="1" dirty="0">
                <a:solidFill>
                  <a:schemeClr val="tx2"/>
                </a:solidFill>
                <a:latin typeface="Maiandra GD" pitchFamily="34" charset="0"/>
              </a:rPr>
              <a:t>QUADRANTE ORIENTALE FULCRO DEI CARATTERI INNOVATIVI DELLA CITTÀ</a:t>
            </a:r>
          </a:p>
          <a:p>
            <a:pPr marL="319469" indent="-111443" algn="just">
              <a:buFont typeface="Arial" pitchFamily="34" charset="0"/>
              <a:buChar char="•"/>
            </a:pPr>
            <a:r>
              <a:rPr lang="it-IT" sz="1400" b="1" i="1" dirty="0">
                <a:solidFill>
                  <a:schemeClr val="tx2"/>
                </a:solidFill>
                <a:latin typeface="Maiandra GD" pitchFamily="34" charset="0"/>
              </a:rPr>
              <a:t>RITROVATO RAPPORTO CON IL MARE</a:t>
            </a:r>
          </a:p>
          <a:p>
            <a:pPr marL="319469" indent="-111443" algn="just">
              <a:buFont typeface="Arial" pitchFamily="34" charset="0"/>
              <a:buChar char="•"/>
            </a:pPr>
            <a:r>
              <a:rPr lang="it-IT" sz="1400" b="1" i="1" dirty="0">
                <a:solidFill>
                  <a:schemeClr val="tx2"/>
                </a:solidFill>
                <a:latin typeface="Maiandra GD" pitchFamily="34" charset="0"/>
              </a:rPr>
              <a:t>AUTOSSUFFICIENZA ENERGETICA</a:t>
            </a:r>
          </a:p>
          <a:p>
            <a:pPr marL="319469" indent="-111443" algn="just">
              <a:buFont typeface="Arial" pitchFamily="34" charset="0"/>
              <a:buChar char="•"/>
            </a:pPr>
            <a:endParaRPr lang="it-IT" sz="1900" b="1" i="1" dirty="0">
              <a:solidFill>
                <a:schemeClr val="tx2"/>
              </a:solidFill>
              <a:latin typeface="Maiandra GD" pitchFamily="34" charset="0"/>
            </a:endParaRPr>
          </a:p>
        </p:txBody>
      </p:sp>
      <p:pic>
        <p:nvPicPr>
          <p:cNvPr id="18" name="Immagine 17" descr="Rendering completo 3.jpg"/>
          <p:cNvPicPr>
            <a:picLocks noChangeAspect="1"/>
          </p:cNvPicPr>
          <p:nvPr/>
        </p:nvPicPr>
        <p:blipFill>
          <a:blip r:embed="rId5" cstate="print">
            <a:lum bright="-10000"/>
          </a:blip>
          <a:srcRect l="3227" t="5882" r="3190"/>
          <a:stretch>
            <a:fillRect/>
          </a:stretch>
        </p:blipFill>
        <p:spPr>
          <a:xfrm>
            <a:off x="3129720" y="5112618"/>
            <a:ext cx="2631317" cy="1209734"/>
          </a:xfrm>
          <a:prstGeom prst="rect">
            <a:avLst/>
          </a:prstGeom>
          <a:ln w="3175">
            <a:solidFill>
              <a:schemeClr val="bg1"/>
            </a:solidFill>
          </a:ln>
        </p:spPr>
      </p:pic>
    </p:spTree>
    <p:extLst>
      <p:ext uri="{BB962C8B-B14F-4D97-AF65-F5344CB8AC3E}">
        <p14:creationId xmlns:p14="http://schemas.microsoft.com/office/powerpoint/2010/main" xmlns="" val="364578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0" y="198072"/>
            <a:ext cx="8029415" cy="378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a:p>
        </p:txBody>
      </p:sp>
      <p:sp>
        <p:nvSpPr>
          <p:cNvPr id="14" name="CasellaDiTesto 13"/>
          <p:cNvSpPr txBox="1"/>
          <p:nvPr/>
        </p:nvSpPr>
        <p:spPr>
          <a:xfrm>
            <a:off x="1587224" y="198072"/>
            <a:ext cx="6169985" cy="431194"/>
          </a:xfrm>
          <a:prstGeom prst="rect">
            <a:avLst/>
          </a:prstGeom>
          <a:noFill/>
        </p:spPr>
        <p:txBody>
          <a:bodyPr wrap="square" lIns="106985" tIns="53492" rIns="106985" bIns="53492" rtlCol="0">
            <a:spAutoFit/>
          </a:bodyPr>
          <a:lstStyle/>
          <a:p>
            <a:pPr algn="r"/>
            <a:r>
              <a:rPr lang="it-IT" b="1" dirty="0" smtClean="0">
                <a:solidFill>
                  <a:schemeClr val="bg1"/>
                </a:solidFill>
                <a:latin typeface="Comic Sans MS" pitchFamily="66" charset="0"/>
              </a:rPr>
              <a:t>IL QUARTIERE PILOTA</a:t>
            </a:r>
            <a:endParaRPr lang="it-IT" b="1" dirty="0">
              <a:solidFill>
                <a:schemeClr val="bg1"/>
              </a:solidFill>
              <a:latin typeface="Comic Sans MS" pitchFamily="66" charset="0"/>
            </a:endParaRPr>
          </a:p>
        </p:txBody>
      </p:sp>
      <p:sp>
        <p:nvSpPr>
          <p:cNvPr id="23" name="CasellaDiTesto 22"/>
          <p:cNvSpPr txBox="1"/>
          <p:nvPr/>
        </p:nvSpPr>
        <p:spPr>
          <a:xfrm>
            <a:off x="0" y="576114"/>
            <a:ext cx="8664560" cy="754360"/>
          </a:xfrm>
          <a:prstGeom prst="rect">
            <a:avLst/>
          </a:prstGeom>
          <a:noFill/>
        </p:spPr>
        <p:txBody>
          <a:bodyPr wrap="square" lIns="106985" tIns="53492" rIns="106985" bIns="53492" rtlCol="0">
            <a:spAutoFit/>
          </a:bodyPr>
          <a:lstStyle/>
          <a:p>
            <a:pPr>
              <a:buClr>
                <a:srgbClr val="0070C0"/>
              </a:buClr>
              <a:buSzPct val="125000"/>
            </a:pPr>
            <a:r>
              <a:rPr lang="it-IT" b="1" dirty="0" smtClean="0">
                <a:latin typeface="Maiandra GD" pitchFamily="34" charset="0"/>
              </a:rPr>
              <a:t>Il progetto della </a:t>
            </a:r>
            <a:r>
              <a:rPr lang="it-IT" b="1" dirty="0" smtClean="0">
                <a:solidFill>
                  <a:schemeClr val="tx2"/>
                </a:solidFill>
                <a:latin typeface="Maiandra GD" pitchFamily="34" charset="0"/>
              </a:rPr>
              <a:t>MAGLIA 21 </a:t>
            </a:r>
            <a:r>
              <a:rPr lang="it-IT" b="1" dirty="0" smtClean="0">
                <a:latin typeface="Maiandra GD" pitchFamily="34" charset="0"/>
              </a:rPr>
              <a:t>nel territorio di Bari</a:t>
            </a:r>
            <a:endParaRPr lang="it-IT" b="1" dirty="0" smtClean="0">
              <a:solidFill>
                <a:srgbClr val="FF0000"/>
              </a:solidFill>
              <a:latin typeface="Maiandra GD" pitchFamily="34" charset="0"/>
            </a:endParaRPr>
          </a:p>
          <a:p>
            <a:endParaRPr lang="it-IT" b="1" dirty="0">
              <a:solidFill>
                <a:srgbClr val="FF0000"/>
              </a:solidFill>
            </a:endParaRPr>
          </a:p>
        </p:txBody>
      </p:sp>
      <p:sp>
        <p:nvSpPr>
          <p:cNvPr id="32" name="CasellaDiTesto 31"/>
          <p:cNvSpPr txBox="1"/>
          <p:nvPr/>
        </p:nvSpPr>
        <p:spPr>
          <a:xfrm>
            <a:off x="4218541" y="1105373"/>
            <a:ext cx="7032609" cy="400417"/>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pPr marL="208026" algn="just"/>
            <a:r>
              <a:rPr lang="it-IT" sz="1900" b="1" i="1" dirty="0">
                <a:solidFill>
                  <a:schemeClr val="tx2"/>
                </a:solidFill>
                <a:latin typeface="Maiandra GD" pitchFamily="34" charset="0"/>
              </a:rPr>
              <a:t>Progettazione degli edifici con </a:t>
            </a:r>
            <a:r>
              <a:rPr lang="it-IT" sz="1600" b="1" i="1" dirty="0">
                <a:solidFill>
                  <a:srgbClr val="FF0000"/>
                </a:solidFill>
                <a:effectLst>
                  <a:outerShdw blurRad="50800" dist="38100" dir="5400000" algn="t" rotWithShape="0">
                    <a:prstClr val="black">
                      <a:alpha val="40000"/>
                    </a:prstClr>
                  </a:outerShdw>
                </a:effectLst>
                <a:latin typeface="Comic Sans MS" pitchFamily="66" charset="0"/>
              </a:rPr>
              <a:t>TECNICHE BIOCLIMATICHE</a:t>
            </a:r>
          </a:p>
        </p:txBody>
      </p:sp>
      <p:pic>
        <p:nvPicPr>
          <p:cNvPr id="36" name="Immagine 35" descr="Corte.jpg"/>
          <p:cNvPicPr>
            <a:picLocks noChangeAspect="1"/>
          </p:cNvPicPr>
          <p:nvPr/>
        </p:nvPicPr>
        <p:blipFill>
          <a:blip r:embed="rId3" cstate="print">
            <a:lum contrast="-10000"/>
          </a:blip>
          <a:srcRect l="1220" t="66254" r="2439" b="1247"/>
          <a:stretch>
            <a:fillRect/>
          </a:stretch>
        </p:blipFill>
        <p:spPr>
          <a:xfrm>
            <a:off x="4302636" y="2617541"/>
            <a:ext cx="6993241" cy="3024336"/>
          </a:xfrm>
          <a:prstGeom prst="rect">
            <a:avLst/>
          </a:prstGeom>
        </p:spPr>
      </p:pic>
      <p:sp>
        <p:nvSpPr>
          <p:cNvPr id="38" name="Rettangolo 37"/>
          <p:cNvSpPr/>
          <p:nvPr/>
        </p:nvSpPr>
        <p:spPr>
          <a:xfrm>
            <a:off x="0" y="6549178"/>
            <a:ext cx="11522075" cy="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dirty="0">
              <a:ln>
                <a:solidFill>
                  <a:schemeClr val="accent1">
                    <a:lumMod val="60000"/>
                    <a:lumOff val="40000"/>
                  </a:schemeClr>
                </a:solidFill>
              </a:ln>
              <a:solidFill>
                <a:schemeClr val="accent1">
                  <a:lumMod val="60000"/>
                  <a:lumOff val="40000"/>
                </a:schemeClr>
              </a:solidFill>
            </a:endParaRPr>
          </a:p>
        </p:txBody>
      </p:sp>
      <p:grpSp>
        <p:nvGrpSpPr>
          <p:cNvPr id="2" name="Gruppo 11"/>
          <p:cNvGrpSpPr/>
          <p:nvPr/>
        </p:nvGrpSpPr>
        <p:grpSpPr>
          <a:xfrm>
            <a:off x="6675957" y="6505678"/>
            <a:ext cx="2363753" cy="795948"/>
            <a:chOff x="2222358" y="1928801"/>
            <a:chExt cx="3458039" cy="1522326"/>
          </a:xfrm>
        </p:grpSpPr>
        <p:sp>
          <p:nvSpPr>
            <p:cNvPr id="40" name="Rettangolo 39"/>
            <p:cNvSpPr/>
            <p:nvPr/>
          </p:nvSpPr>
          <p:spPr>
            <a:xfrm>
              <a:off x="2222358" y="2285991"/>
              <a:ext cx="2121756" cy="85354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Al.E.A.</a:t>
              </a:r>
            </a:p>
          </p:txBody>
        </p:sp>
        <p:grpSp>
          <p:nvGrpSpPr>
            <p:cNvPr id="3" name="Gruppo 10"/>
            <p:cNvGrpSpPr/>
            <p:nvPr/>
          </p:nvGrpSpPr>
          <p:grpSpPr>
            <a:xfrm>
              <a:off x="3909103" y="1928801"/>
              <a:ext cx="1771294" cy="1522326"/>
              <a:chOff x="4400892" y="1857363"/>
              <a:chExt cx="3888860" cy="3252242"/>
            </a:xfrm>
          </p:grpSpPr>
          <p:sp>
            <p:nvSpPr>
              <p:cNvPr id="42" name="Rettangolo 4"/>
              <p:cNvSpPr/>
              <p:nvPr/>
            </p:nvSpPr>
            <p:spPr>
              <a:xfrm>
                <a:off x="4400892" y="1857363"/>
                <a:ext cx="1932597"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3" name="Rettangolo 42"/>
              <p:cNvSpPr/>
              <p:nvPr/>
            </p:nvSpPr>
            <p:spPr>
              <a:xfrm>
                <a:off x="5282085" y="2571743"/>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4" name="Rettangolo 43"/>
              <p:cNvSpPr/>
              <p:nvPr/>
            </p:nvSpPr>
            <p:spPr>
              <a:xfrm>
                <a:off x="6357153" y="3286122"/>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grpSp>
      </p:grpSp>
      <p:pic>
        <p:nvPicPr>
          <p:cNvPr id="31" name="Immagine 30" descr="Corte.jpg"/>
          <p:cNvPicPr>
            <a:picLocks noChangeAspect="1"/>
          </p:cNvPicPr>
          <p:nvPr/>
        </p:nvPicPr>
        <p:blipFill>
          <a:blip r:embed="rId3" cstate="print">
            <a:lum contrast="-10000"/>
          </a:blip>
          <a:srcRect l="8696" t="12024" r="6522" b="35875"/>
          <a:stretch>
            <a:fillRect/>
          </a:stretch>
        </p:blipFill>
        <p:spPr>
          <a:xfrm>
            <a:off x="226198" y="1105373"/>
            <a:ext cx="3720138" cy="3099944"/>
          </a:xfrm>
          <a:prstGeom prst="rect">
            <a:avLst/>
          </a:prstGeom>
        </p:spPr>
      </p:pic>
      <p:sp>
        <p:nvSpPr>
          <p:cNvPr id="19" name="CasellaDiTesto 18"/>
          <p:cNvSpPr txBox="1"/>
          <p:nvPr/>
        </p:nvSpPr>
        <p:spPr>
          <a:xfrm>
            <a:off x="9571911" y="5717486"/>
            <a:ext cx="1633231" cy="354250"/>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r>
              <a:rPr lang="it-IT" sz="1600" b="1" i="1" dirty="0">
                <a:solidFill>
                  <a:schemeClr val="bg1"/>
                </a:solidFill>
                <a:effectLst>
                  <a:outerShdw blurRad="50800" dist="38100" dir="5400000" algn="t" rotWithShape="0">
                    <a:prstClr val="black">
                      <a:alpha val="40000"/>
                    </a:prstClr>
                  </a:outerShdw>
                </a:effectLst>
                <a:latin typeface="Maiandra GD" pitchFamily="34" charset="0"/>
              </a:rPr>
              <a:t>Edifici a Corte</a:t>
            </a:r>
          </a:p>
        </p:txBody>
      </p:sp>
      <p:sp>
        <p:nvSpPr>
          <p:cNvPr id="22" name="CasellaDiTesto 21"/>
          <p:cNvSpPr txBox="1"/>
          <p:nvPr/>
        </p:nvSpPr>
        <p:spPr>
          <a:xfrm>
            <a:off x="3855601" y="1634632"/>
            <a:ext cx="7440277" cy="985192"/>
          </a:xfrm>
          <a:prstGeom prst="rect">
            <a:avLst/>
          </a:prstGeom>
          <a:noFill/>
          <a:ln>
            <a:no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pPr marL="416052" indent="-96584" algn="just">
              <a:buFont typeface="Arial" pitchFamily="34" charset="0"/>
              <a:buChar char="•"/>
            </a:pPr>
            <a:r>
              <a:rPr lang="it-IT" sz="1900" b="1" i="1" dirty="0">
                <a:solidFill>
                  <a:schemeClr val="bg1"/>
                </a:solidFill>
                <a:latin typeface="Maiandra GD" pitchFamily="34" charset="0"/>
              </a:rPr>
              <a:t>Abitazioni efficienti ed integrate nella struttura naturale</a:t>
            </a:r>
          </a:p>
          <a:p>
            <a:pPr marL="416052" indent="-96584" algn="just">
              <a:buFont typeface="Arial" pitchFamily="34" charset="0"/>
              <a:buChar char="•"/>
            </a:pPr>
            <a:r>
              <a:rPr lang="it-IT" sz="1900" b="1" i="1" dirty="0">
                <a:solidFill>
                  <a:schemeClr val="bg1"/>
                </a:solidFill>
                <a:latin typeface="Maiandra GD" pitchFamily="34" charset="0"/>
              </a:rPr>
              <a:t>Tecnologie impiantistiche e costruttive innovative</a:t>
            </a:r>
          </a:p>
          <a:p>
            <a:pPr marL="416052" indent="-96584" algn="just">
              <a:buFont typeface="Arial" pitchFamily="34" charset="0"/>
              <a:buChar char="•"/>
            </a:pPr>
            <a:r>
              <a:rPr lang="it-IT" sz="1900" b="1" i="1" dirty="0">
                <a:solidFill>
                  <a:schemeClr val="bg1"/>
                </a:solidFill>
                <a:latin typeface="Maiandra GD" pitchFamily="34" charset="0"/>
              </a:rPr>
              <a:t>Recupero di tipologie, tecniche e materiali tradizionali locali</a:t>
            </a:r>
          </a:p>
        </p:txBody>
      </p:sp>
      <p:sp>
        <p:nvSpPr>
          <p:cNvPr id="24" name="CasellaDiTesto 23"/>
          <p:cNvSpPr txBox="1"/>
          <p:nvPr/>
        </p:nvSpPr>
        <p:spPr>
          <a:xfrm>
            <a:off x="0" y="4356534"/>
            <a:ext cx="4264549" cy="2047021"/>
          </a:xfrm>
          <a:prstGeom prst="rect">
            <a:avLst/>
          </a:prstGeom>
          <a:noFill/>
          <a:ln>
            <a:no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pPr marL="319469" indent="-111443" algn="just">
              <a:buFont typeface="Arial" pitchFamily="34" charset="0"/>
              <a:buChar char="•"/>
            </a:pPr>
            <a:r>
              <a:rPr lang="it-IT" sz="1400" b="1" i="1" dirty="0">
                <a:solidFill>
                  <a:schemeClr val="tx2"/>
                </a:solidFill>
                <a:latin typeface="Maiandra GD" pitchFamily="34" charset="0"/>
              </a:rPr>
              <a:t>POSIZIONE DEI MANUFATTI </a:t>
            </a:r>
          </a:p>
          <a:p>
            <a:pPr marL="319469" indent="-111443" algn="just"/>
            <a:r>
              <a:rPr lang="it-IT" sz="1400" b="1" i="1" dirty="0">
                <a:solidFill>
                  <a:schemeClr val="tx2"/>
                </a:solidFill>
                <a:latin typeface="Maiandra GD" pitchFamily="34" charset="0"/>
              </a:rPr>
              <a:t>   RISPETTO A SOLE E VENTI PREVALENTI</a:t>
            </a:r>
          </a:p>
          <a:p>
            <a:pPr marL="319469" indent="-111443" algn="just">
              <a:buFont typeface="Arial" pitchFamily="34" charset="0"/>
              <a:buChar char="•"/>
            </a:pPr>
            <a:r>
              <a:rPr lang="it-IT" sz="1400" b="1" i="1" dirty="0">
                <a:solidFill>
                  <a:schemeClr val="tx2"/>
                </a:solidFill>
                <a:latin typeface="Maiandra GD" pitchFamily="34" charset="0"/>
              </a:rPr>
              <a:t>CARATTERISTICHE ARCHITETTONICHE  RISPETTO ALLA VEGETAZIONE A TERRA E PENSILE </a:t>
            </a:r>
          </a:p>
          <a:p>
            <a:pPr marL="319469" indent="-111443" algn="just">
              <a:buFont typeface="Arial" pitchFamily="34" charset="0"/>
              <a:buChar char="•"/>
            </a:pPr>
            <a:r>
              <a:rPr lang="it-IT" sz="1400" b="1" i="1" dirty="0">
                <a:solidFill>
                  <a:schemeClr val="tx2"/>
                </a:solidFill>
                <a:latin typeface="Maiandra GD" pitchFamily="34" charset="0"/>
              </a:rPr>
              <a:t>ACQUA COME FONTE </a:t>
            </a:r>
            <a:r>
              <a:rPr lang="it-IT" sz="1400" b="1" i="1" dirty="0" err="1">
                <a:solidFill>
                  <a:schemeClr val="tx2"/>
                </a:solidFill>
                <a:latin typeface="Maiandra GD" pitchFamily="34" charset="0"/>
              </a:rPr>
              <a:t>DI</a:t>
            </a:r>
            <a:r>
              <a:rPr lang="it-IT" sz="1400" b="1" i="1" dirty="0">
                <a:solidFill>
                  <a:schemeClr val="tx2"/>
                </a:solidFill>
                <a:latin typeface="Maiandra GD" pitchFamily="34" charset="0"/>
              </a:rPr>
              <a:t> MICROCLIMA</a:t>
            </a:r>
          </a:p>
          <a:p>
            <a:pPr marL="319469" indent="-111443" algn="just">
              <a:buFont typeface="Arial" pitchFamily="34" charset="0"/>
              <a:buChar char="•"/>
            </a:pPr>
            <a:r>
              <a:rPr lang="it-IT" sz="1400" b="1" i="1" dirty="0">
                <a:solidFill>
                  <a:schemeClr val="tx2"/>
                </a:solidFill>
                <a:latin typeface="Maiandra GD" pitchFamily="34" charset="0"/>
              </a:rPr>
              <a:t>RECUPERO DELLE ACQUE PIOVANE</a:t>
            </a:r>
          </a:p>
          <a:p>
            <a:pPr marL="319469" indent="-111443" algn="just">
              <a:buFont typeface="Arial" pitchFamily="34" charset="0"/>
              <a:buChar char="•"/>
            </a:pPr>
            <a:r>
              <a:rPr lang="it-IT" sz="1400" b="1" i="1" dirty="0">
                <a:solidFill>
                  <a:schemeClr val="tx2"/>
                </a:solidFill>
                <a:latin typeface="Maiandra GD" pitchFamily="34" charset="0"/>
              </a:rPr>
              <a:t>INTEGRAZIONE ARCHITETTONICA DEI DISPOSITVI SOLARI (COLLETTORI E FV)</a:t>
            </a:r>
            <a:endParaRPr lang="it-IT" sz="1900" b="1" i="1" dirty="0">
              <a:solidFill>
                <a:schemeClr val="tx2"/>
              </a:solidFill>
              <a:latin typeface="Maiandra GD" pitchFamily="34" charset="0"/>
            </a:endParaRPr>
          </a:p>
        </p:txBody>
      </p:sp>
    </p:spTree>
    <p:extLst>
      <p:ext uri="{BB962C8B-B14F-4D97-AF65-F5344CB8AC3E}">
        <p14:creationId xmlns:p14="http://schemas.microsoft.com/office/powerpoint/2010/main" xmlns="" val="3808192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magine 32" descr="Linea a gradoni.jpg"/>
          <p:cNvPicPr>
            <a:picLocks noChangeAspect="1"/>
          </p:cNvPicPr>
          <p:nvPr/>
        </p:nvPicPr>
        <p:blipFill>
          <a:blip r:embed="rId3" cstate="print">
            <a:lum contrast="-10000"/>
          </a:blip>
          <a:srcRect l="65495" t="51410" r="2643" b="1235"/>
          <a:stretch>
            <a:fillRect/>
          </a:stretch>
        </p:blipFill>
        <p:spPr>
          <a:xfrm>
            <a:off x="3220455" y="3071191"/>
            <a:ext cx="2359112" cy="2516590"/>
          </a:xfrm>
          <a:prstGeom prst="rect">
            <a:avLst/>
          </a:prstGeom>
        </p:spPr>
      </p:pic>
      <p:pic>
        <p:nvPicPr>
          <p:cNvPr id="21" name="Immagine 20" descr="Schiera.jpg"/>
          <p:cNvPicPr>
            <a:picLocks noChangeAspect="1"/>
          </p:cNvPicPr>
          <p:nvPr/>
        </p:nvPicPr>
        <p:blipFill>
          <a:blip r:embed="rId4" cstate="print">
            <a:lum contrast="-10000"/>
          </a:blip>
          <a:srcRect l="72919" t="51927" r="4711" b="15643"/>
          <a:stretch>
            <a:fillRect/>
          </a:stretch>
        </p:blipFill>
        <p:spPr>
          <a:xfrm>
            <a:off x="7485004" y="3978492"/>
            <a:ext cx="2352184" cy="1587776"/>
          </a:xfrm>
          <a:prstGeom prst="rect">
            <a:avLst/>
          </a:prstGeom>
        </p:spPr>
      </p:pic>
      <p:pic>
        <p:nvPicPr>
          <p:cNvPr id="18" name="Immagine 17" descr="Prova.jpg"/>
          <p:cNvPicPr>
            <a:picLocks noChangeAspect="1"/>
          </p:cNvPicPr>
          <p:nvPr/>
        </p:nvPicPr>
        <p:blipFill>
          <a:blip r:embed="rId5" cstate="print">
            <a:lum contrast="-10000"/>
          </a:blip>
          <a:srcRect t="-947" r="74000" b="36852"/>
          <a:stretch>
            <a:fillRect/>
          </a:stretch>
        </p:blipFill>
        <p:spPr>
          <a:xfrm>
            <a:off x="5801366" y="2919975"/>
            <a:ext cx="1834916" cy="2117035"/>
          </a:xfrm>
          <a:prstGeom prst="rect">
            <a:avLst/>
          </a:prstGeom>
        </p:spPr>
      </p:pic>
      <p:pic>
        <p:nvPicPr>
          <p:cNvPr id="28" name="Immagine 27" descr="Linea a gradoni.jpg"/>
          <p:cNvPicPr>
            <a:picLocks noChangeAspect="1"/>
          </p:cNvPicPr>
          <p:nvPr/>
        </p:nvPicPr>
        <p:blipFill>
          <a:blip r:embed="rId3" cstate="print">
            <a:lum contrast="-10000"/>
          </a:blip>
          <a:srcRect l="873" t="10763" r="35403" b="52644"/>
          <a:stretch>
            <a:fillRect/>
          </a:stretch>
        </p:blipFill>
        <p:spPr>
          <a:xfrm>
            <a:off x="226197" y="954157"/>
            <a:ext cx="5322076" cy="2041426"/>
          </a:xfrm>
          <a:prstGeom prst="rect">
            <a:avLst/>
          </a:prstGeom>
        </p:spPr>
      </p:pic>
      <p:pic>
        <p:nvPicPr>
          <p:cNvPr id="22" name="Immagine 21" descr="Schiera.jpg"/>
          <p:cNvPicPr>
            <a:picLocks noChangeAspect="1"/>
          </p:cNvPicPr>
          <p:nvPr/>
        </p:nvPicPr>
        <p:blipFill>
          <a:blip r:embed="rId4" cstate="print">
            <a:lum contrast="-10000"/>
          </a:blip>
          <a:srcRect l="1615" t="13009" r="30540" b="3152"/>
          <a:stretch>
            <a:fillRect/>
          </a:stretch>
        </p:blipFill>
        <p:spPr>
          <a:xfrm>
            <a:off x="6986051" y="802939"/>
            <a:ext cx="3991614" cy="2419470"/>
          </a:xfrm>
          <a:prstGeom prst="rect">
            <a:avLst/>
          </a:prstGeom>
        </p:spPr>
      </p:pic>
      <p:sp>
        <p:nvSpPr>
          <p:cNvPr id="13" name="Rettangolo 12"/>
          <p:cNvSpPr/>
          <p:nvPr/>
        </p:nvSpPr>
        <p:spPr>
          <a:xfrm>
            <a:off x="0" y="198072"/>
            <a:ext cx="8029415" cy="378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a:p>
        </p:txBody>
      </p:sp>
      <p:sp>
        <p:nvSpPr>
          <p:cNvPr id="14" name="CasellaDiTesto 13"/>
          <p:cNvSpPr txBox="1"/>
          <p:nvPr/>
        </p:nvSpPr>
        <p:spPr>
          <a:xfrm>
            <a:off x="1587224" y="198072"/>
            <a:ext cx="6169985" cy="431194"/>
          </a:xfrm>
          <a:prstGeom prst="rect">
            <a:avLst/>
          </a:prstGeom>
          <a:noFill/>
        </p:spPr>
        <p:txBody>
          <a:bodyPr wrap="square" lIns="106985" tIns="53492" rIns="106985" bIns="53492" rtlCol="0">
            <a:spAutoFit/>
          </a:bodyPr>
          <a:lstStyle/>
          <a:p>
            <a:pPr algn="r"/>
            <a:r>
              <a:rPr lang="it-IT" b="1" dirty="0" smtClean="0">
                <a:solidFill>
                  <a:schemeClr val="bg1"/>
                </a:solidFill>
                <a:latin typeface="Comic Sans MS" pitchFamily="66" charset="0"/>
              </a:rPr>
              <a:t>IL QUARTIERE PILOTA</a:t>
            </a:r>
            <a:endParaRPr lang="it-IT" b="1" dirty="0">
              <a:solidFill>
                <a:schemeClr val="bg1"/>
              </a:solidFill>
              <a:latin typeface="Comic Sans MS" pitchFamily="66" charset="0"/>
            </a:endParaRPr>
          </a:p>
        </p:txBody>
      </p:sp>
      <p:sp>
        <p:nvSpPr>
          <p:cNvPr id="23" name="CasellaDiTesto 22"/>
          <p:cNvSpPr txBox="1"/>
          <p:nvPr/>
        </p:nvSpPr>
        <p:spPr>
          <a:xfrm>
            <a:off x="0" y="576114"/>
            <a:ext cx="8664560" cy="754360"/>
          </a:xfrm>
          <a:prstGeom prst="rect">
            <a:avLst/>
          </a:prstGeom>
          <a:noFill/>
        </p:spPr>
        <p:txBody>
          <a:bodyPr wrap="square" lIns="106985" tIns="53492" rIns="106985" bIns="53492" rtlCol="0">
            <a:spAutoFit/>
          </a:bodyPr>
          <a:lstStyle/>
          <a:p>
            <a:pPr>
              <a:buClr>
                <a:srgbClr val="0070C0"/>
              </a:buClr>
              <a:buSzPct val="125000"/>
            </a:pPr>
            <a:r>
              <a:rPr lang="it-IT" b="1" dirty="0" smtClean="0">
                <a:latin typeface="Maiandra GD" pitchFamily="34" charset="0"/>
              </a:rPr>
              <a:t>Il progetto della </a:t>
            </a:r>
            <a:r>
              <a:rPr lang="it-IT" b="1" dirty="0" smtClean="0">
                <a:solidFill>
                  <a:schemeClr val="tx2"/>
                </a:solidFill>
                <a:latin typeface="Maiandra GD" pitchFamily="34" charset="0"/>
              </a:rPr>
              <a:t>MAGLIA 21 </a:t>
            </a:r>
            <a:r>
              <a:rPr lang="it-IT" b="1" dirty="0" smtClean="0">
                <a:latin typeface="Maiandra GD" pitchFamily="34" charset="0"/>
              </a:rPr>
              <a:t>nel territorio di Bari</a:t>
            </a:r>
            <a:endParaRPr lang="it-IT" b="1" dirty="0" smtClean="0">
              <a:solidFill>
                <a:srgbClr val="FF0000"/>
              </a:solidFill>
              <a:latin typeface="Maiandra GD" pitchFamily="34" charset="0"/>
            </a:endParaRPr>
          </a:p>
          <a:p>
            <a:endParaRPr lang="it-IT" b="1" dirty="0">
              <a:solidFill>
                <a:srgbClr val="FF0000"/>
              </a:solidFill>
            </a:endParaRPr>
          </a:p>
        </p:txBody>
      </p:sp>
      <p:sp>
        <p:nvSpPr>
          <p:cNvPr id="32" name="CasellaDiTesto 31"/>
          <p:cNvSpPr txBox="1"/>
          <p:nvPr/>
        </p:nvSpPr>
        <p:spPr>
          <a:xfrm>
            <a:off x="5216627" y="5868702"/>
            <a:ext cx="3901608" cy="600471"/>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pPr algn="ctr"/>
            <a:r>
              <a:rPr lang="it-IT" sz="1600" b="1" i="1" dirty="0">
                <a:solidFill>
                  <a:schemeClr val="bg1"/>
                </a:solidFill>
                <a:effectLst>
                  <a:outerShdw blurRad="50800" dist="38100" dir="5400000" algn="t" rotWithShape="0">
                    <a:prstClr val="black">
                      <a:alpha val="40000"/>
                    </a:prstClr>
                  </a:outerShdw>
                </a:effectLst>
                <a:latin typeface="Comic Sans MS" pitchFamily="66" charset="0"/>
              </a:rPr>
              <a:t>Progettazione degli edifici con</a:t>
            </a:r>
          </a:p>
          <a:p>
            <a:pPr algn="ctr"/>
            <a:r>
              <a:rPr lang="it-IT" sz="1600" b="1" i="1" dirty="0">
                <a:solidFill>
                  <a:srgbClr val="FF0000"/>
                </a:solidFill>
                <a:effectLst>
                  <a:outerShdw blurRad="50800" dist="38100" dir="5400000" algn="t" rotWithShape="0">
                    <a:prstClr val="black">
                      <a:alpha val="40000"/>
                    </a:prstClr>
                  </a:outerShdw>
                </a:effectLst>
                <a:latin typeface="Comic Sans MS" pitchFamily="66" charset="0"/>
              </a:rPr>
              <a:t>TECNICHE BIOCLIMATICHE</a:t>
            </a:r>
            <a:endParaRPr lang="it-IT" sz="1600" b="1" i="1" dirty="0">
              <a:solidFill>
                <a:schemeClr val="bg1"/>
              </a:solidFill>
              <a:effectLst>
                <a:outerShdw blurRad="50800" dist="38100" dir="5400000" algn="t" rotWithShape="0">
                  <a:prstClr val="black">
                    <a:alpha val="40000"/>
                  </a:prstClr>
                </a:outerShdw>
              </a:effectLst>
              <a:latin typeface="Comic Sans MS" pitchFamily="66" charset="0"/>
            </a:endParaRPr>
          </a:p>
        </p:txBody>
      </p:sp>
      <p:pic>
        <p:nvPicPr>
          <p:cNvPr id="34" name="Immagine 33" descr="Linea a gradoni.jpg"/>
          <p:cNvPicPr>
            <a:picLocks noChangeAspect="1"/>
          </p:cNvPicPr>
          <p:nvPr/>
        </p:nvPicPr>
        <p:blipFill>
          <a:blip r:embed="rId3" cstate="print">
            <a:lum contrast="-10000"/>
          </a:blip>
          <a:srcRect l="1795" t="57299" r="67402" b="4286"/>
          <a:stretch>
            <a:fillRect/>
          </a:stretch>
        </p:blipFill>
        <p:spPr>
          <a:xfrm>
            <a:off x="589138" y="3902884"/>
            <a:ext cx="2722052" cy="2343860"/>
          </a:xfrm>
          <a:prstGeom prst="rect">
            <a:avLst/>
          </a:prstGeom>
        </p:spPr>
      </p:pic>
      <p:sp>
        <p:nvSpPr>
          <p:cNvPr id="38" name="Rettangolo 37"/>
          <p:cNvSpPr/>
          <p:nvPr/>
        </p:nvSpPr>
        <p:spPr>
          <a:xfrm>
            <a:off x="0" y="6549178"/>
            <a:ext cx="11522075" cy="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dirty="0">
              <a:ln>
                <a:solidFill>
                  <a:schemeClr val="accent1">
                    <a:lumMod val="60000"/>
                    <a:lumOff val="40000"/>
                  </a:schemeClr>
                </a:solidFill>
              </a:ln>
              <a:solidFill>
                <a:schemeClr val="accent1">
                  <a:lumMod val="60000"/>
                  <a:lumOff val="40000"/>
                </a:schemeClr>
              </a:solidFill>
            </a:endParaRPr>
          </a:p>
        </p:txBody>
      </p:sp>
      <p:grpSp>
        <p:nvGrpSpPr>
          <p:cNvPr id="39" name="Gruppo 11"/>
          <p:cNvGrpSpPr/>
          <p:nvPr/>
        </p:nvGrpSpPr>
        <p:grpSpPr>
          <a:xfrm>
            <a:off x="6675957" y="6505678"/>
            <a:ext cx="2363753" cy="795948"/>
            <a:chOff x="2222358" y="1928801"/>
            <a:chExt cx="3458039" cy="1522326"/>
          </a:xfrm>
        </p:grpSpPr>
        <p:sp>
          <p:nvSpPr>
            <p:cNvPr id="40" name="Rettangolo 39"/>
            <p:cNvSpPr/>
            <p:nvPr/>
          </p:nvSpPr>
          <p:spPr>
            <a:xfrm>
              <a:off x="2222358" y="2285991"/>
              <a:ext cx="2121756" cy="85354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Al.E.A.</a:t>
              </a:r>
            </a:p>
          </p:txBody>
        </p:sp>
        <p:grpSp>
          <p:nvGrpSpPr>
            <p:cNvPr id="41" name="Gruppo 10"/>
            <p:cNvGrpSpPr/>
            <p:nvPr/>
          </p:nvGrpSpPr>
          <p:grpSpPr>
            <a:xfrm>
              <a:off x="3909103" y="1928801"/>
              <a:ext cx="1771294" cy="1522326"/>
              <a:chOff x="4400892" y="1857363"/>
              <a:chExt cx="3888860" cy="3252242"/>
            </a:xfrm>
          </p:grpSpPr>
          <p:sp>
            <p:nvSpPr>
              <p:cNvPr id="42" name="Rettangolo 4"/>
              <p:cNvSpPr/>
              <p:nvPr/>
            </p:nvSpPr>
            <p:spPr>
              <a:xfrm>
                <a:off x="4400892" y="1857363"/>
                <a:ext cx="1932597"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3" name="Rettangolo 42"/>
              <p:cNvSpPr/>
              <p:nvPr/>
            </p:nvSpPr>
            <p:spPr>
              <a:xfrm>
                <a:off x="5282085" y="2571743"/>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4" name="Rettangolo 43"/>
              <p:cNvSpPr/>
              <p:nvPr/>
            </p:nvSpPr>
            <p:spPr>
              <a:xfrm>
                <a:off x="6357153" y="3286122"/>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grpSp>
      </p:grpSp>
      <p:sp>
        <p:nvSpPr>
          <p:cNvPr id="17" name="CasellaDiTesto 16"/>
          <p:cNvSpPr txBox="1"/>
          <p:nvPr/>
        </p:nvSpPr>
        <p:spPr>
          <a:xfrm>
            <a:off x="8573825" y="3373625"/>
            <a:ext cx="2359112" cy="354250"/>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r>
              <a:rPr lang="it-IT" sz="1600" b="1" i="1" dirty="0">
                <a:solidFill>
                  <a:schemeClr val="bg1"/>
                </a:solidFill>
                <a:effectLst>
                  <a:outerShdw blurRad="50800" dist="38100" dir="5400000" algn="t" rotWithShape="0">
                    <a:prstClr val="black">
                      <a:alpha val="40000"/>
                    </a:prstClr>
                  </a:outerShdw>
                </a:effectLst>
                <a:latin typeface="Maiandra GD" pitchFamily="34" charset="0"/>
              </a:rPr>
              <a:t>Edifici a Schiera</a:t>
            </a:r>
          </a:p>
        </p:txBody>
      </p:sp>
      <p:sp>
        <p:nvSpPr>
          <p:cNvPr id="24" name="CasellaDiTesto 23"/>
          <p:cNvSpPr txBox="1"/>
          <p:nvPr/>
        </p:nvSpPr>
        <p:spPr>
          <a:xfrm>
            <a:off x="316933" y="3071191"/>
            <a:ext cx="1542496" cy="600471"/>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r>
              <a:rPr lang="it-IT" sz="1600" b="1" i="1" dirty="0">
                <a:solidFill>
                  <a:schemeClr val="bg1"/>
                </a:solidFill>
                <a:effectLst>
                  <a:outerShdw blurRad="50800" dist="38100" dir="5400000" algn="t" rotWithShape="0">
                    <a:prstClr val="black">
                      <a:alpha val="40000"/>
                    </a:prstClr>
                  </a:outerShdw>
                </a:effectLst>
                <a:latin typeface="Maiandra GD" pitchFamily="34" charset="0"/>
              </a:rPr>
              <a:t>Edifici in Linea </a:t>
            </a:r>
          </a:p>
          <a:p>
            <a:r>
              <a:rPr lang="it-IT" sz="1600" b="1" i="1" dirty="0">
                <a:solidFill>
                  <a:schemeClr val="bg1"/>
                </a:solidFill>
                <a:effectLst>
                  <a:outerShdw blurRad="50800" dist="38100" dir="5400000" algn="t" rotWithShape="0">
                    <a:prstClr val="black">
                      <a:alpha val="40000"/>
                    </a:prstClr>
                  </a:outerShdw>
                </a:effectLst>
                <a:latin typeface="Maiandra GD" pitchFamily="34" charset="0"/>
              </a:rPr>
              <a:t>a gradoni</a:t>
            </a:r>
          </a:p>
        </p:txBody>
      </p:sp>
    </p:spTree>
    <p:extLst>
      <p:ext uri="{BB962C8B-B14F-4D97-AF65-F5344CB8AC3E}">
        <p14:creationId xmlns:p14="http://schemas.microsoft.com/office/powerpoint/2010/main" xmlns="" val="45779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p:cNvSpPr/>
          <p:nvPr/>
        </p:nvSpPr>
        <p:spPr>
          <a:xfrm>
            <a:off x="0" y="198072"/>
            <a:ext cx="8029415" cy="3780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a:p>
        </p:txBody>
      </p:sp>
      <p:sp>
        <p:nvSpPr>
          <p:cNvPr id="14" name="CasellaDiTesto 13"/>
          <p:cNvSpPr txBox="1"/>
          <p:nvPr/>
        </p:nvSpPr>
        <p:spPr>
          <a:xfrm>
            <a:off x="1587224" y="198072"/>
            <a:ext cx="6169985" cy="431194"/>
          </a:xfrm>
          <a:prstGeom prst="rect">
            <a:avLst/>
          </a:prstGeom>
          <a:noFill/>
        </p:spPr>
        <p:txBody>
          <a:bodyPr wrap="square" lIns="106985" tIns="53492" rIns="106985" bIns="53492" rtlCol="0">
            <a:spAutoFit/>
          </a:bodyPr>
          <a:lstStyle/>
          <a:p>
            <a:pPr algn="r"/>
            <a:r>
              <a:rPr lang="it-IT" b="1" dirty="0" smtClean="0">
                <a:solidFill>
                  <a:schemeClr val="bg1"/>
                </a:solidFill>
                <a:latin typeface="Comic Sans MS" pitchFamily="66" charset="0"/>
              </a:rPr>
              <a:t>IL QUARTIERE PILOTA</a:t>
            </a:r>
            <a:endParaRPr lang="it-IT" b="1" dirty="0">
              <a:solidFill>
                <a:schemeClr val="bg1"/>
              </a:solidFill>
              <a:latin typeface="Comic Sans MS" pitchFamily="66" charset="0"/>
            </a:endParaRPr>
          </a:p>
        </p:txBody>
      </p:sp>
      <p:sp>
        <p:nvSpPr>
          <p:cNvPr id="23" name="CasellaDiTesto 22"/>
          <p:cNvSpPr txBox="1"/>
          <p:nvPr/>
        </p:nvSpPr>
        <p:spPr>
          <a:xfrm>
            <a:off x="0" y="576114"/>
            <a:ext cx="8664560" cy="754360"/>
          </a:xfrm>
          <a:prstGeom prst="rect">
            <a:avLst/>
          </a:prstGeom>
          <a:noFill/>
        </p:spPr>
        <p:txBody>
          <a:bodyPr wrap="square" lIns="106985" tIns="53492" rIns="106985" bIns="53492" rtlCol="0">
            <a:spAutoFit/>
          </a:bodyPr>
          <a:lstStyle/>
          <a:p>
            <a:pPr>
              <a:buClr>
                <a:srgbClr val="0070C0"/>
              </a:buClr>
              <a:buSzPct val="125000"/>
            </a:pPr>
            <a:r>
              <a:rPr lang="it-IT" b="1" dirty="0" smtClean="0">
                <a:latin typeface="Maiandra GD" pitchFamily="34" charset="0"/>
              </a:rPr>
              <a:t>Il progetto della </a:t>
            </a:r>
            <a:r>
              <a:rPr lang="it-IT" b="1" dirty="0" smtClean="0">
                <a:solidFill>
                  <a:schemeClr val="tx2"/>
                </a:solidFill>
                <a:latin typeface="Maiandra GD" pitchFamily="34" charset="0"/>
              </a:rPr>
              <a:t>MAGLIA 21 </a:t>
            </a:r>
            <a:r>
              <a:rPr lang="it-IT" b="1" dirty="0" smtClean="0">
                <a:latin typeface="Maiandra GD" pitchFamily="34" charset="0"/>
              </a:rPr>
              <a:t>nel territorio di Bari</a:t>
            </a:r>
            <a:endParaRPr lang="it-IT" b="1" dirty="0" smtClean="0">
              <a:solidFill>
                <a:srgbClr val="FF0000"/>
              </a:solidFill>
              <a:latin typeface="Maiandra GD" pitchFamily="34" charset="0"/>
            </a:endParaRPr>
          </a:p>
          <a:p>
            <a:endParaRPr lang="it-IT" b="1" dirty="0">
              <a:solidFill>
                <a:srgbClr val="FF0000"/>
              </a:solidFill>
            </a:endParaRPr>
          </a:p>
        </p:txBody>
      </p:sp>
      <p:sp>
        <p:nvSpPr>
          <p:cNvPr id="32" name="CasellaDiTesto 31"/>
          <p:cNvSpPr txBox="1"/>
          <p:nvPr/>
        </p:nvSpPr>
        <p:spPr>
          <a:xfrm>
            <a:off x="226198" y="3449233"/>
            <a:ext cx="4536754" cy="600471"/>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pPr algn="ctr"/>
            <a:r>
              <a:rPr lang="it-IT" sz="1600" b="1" i="1" dirty="0">
                <a:solidFill>
                  <a:schemeClr val="bg1"/>
                </a:solidFill>
                <a:effectLst>
                  <a:outerShdw blurRad="50800" dist="38100" dir="5400000" algn="t" rotWithShape="0">
                    <a:prstClr val="black">
                      <a:alpha val="40000"/>
                    </a:prstClr>
                  </a:outerShdw>
                </a:effectLst>
                <a:latin typeface="Comic Sans MS" pitchFamily="66" charset="0"/>
              </a:rPr>
              <a:t>Progettazione degli edifici con</a:t>
            </a:r>
          </a:p>
          <a:p>
            <a:pPr algn="ctr"/>
            <a:r>
              <a:rPr lang="it-IT" sz="1600" b="1" i="1" dirty="0">
                <a:solidFill>
                  <a:srgbClr val="FF0000"/>
                </a:solidFill>
                <a:effectLst>
                  <a:outerShdw blurRad="50800" dist="38100" dir="5400000" algn="t" rotWithShape="0">
                    <a:prstClr val="black">
                      <a:alpha val="40000"/>
                    </a:prstClr>
                  </a:outerShdw>
                </a:effectLst>
                <a:latin typeface="Comic Sans MS" pitchFamily="66" charset="0"/>
              </a:rPr>
              <a:t>TECNICHE BIOCLIMATICHE</a:t>
            </a:r>
            <a:endParaRPr lang="it-IT" sz="1600" b="1" i="1" dirty="0">
              <a:solidFill>
                <a:schemeClr val="bg1"/>
              </a:solidFill>
              <a:effectLst>
                <a:outerShdw blurRad="50800" dist="38100" dir="5400000" algn="t" rotWithShape="0">
                  <a:prstClr val="black">
                    <a:alpha val="40000"/>
                  </a:prstClr>
                </a:outerShdw>
              </a:effectLst>
              <a:latin typeface="Comic Sans MS" pitchFamily="66" charset="0"/>
            </a:endParaRPr>
          </a:p>
        </p:txBody>
      </p:sp>
      <p:sp>
        <p:nvSpPr>
          <p:cNvPr id="38" name="Rettangolo 37"/>
          <p:cNvSpPr/>
          <p:nvPr/>
        </p:nvSpPr>
        <p:spPr>
          <a:xfrm>
            <a:off x="0" y="6549178"/>
            <a:ext cx="11522075" cy="480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106985" tIns="53492" rIns="106985" bIns="53492" rtlCol="0" anchor="ctr"/>
          <a:lstStyle/>
          <a:p>
            <a:pPr algn="ctr"/>
            <a:endParaRPr lang="it-IT" dirty="0">
              <a:ln>
                <a:solidFill>
                  <a:schemeClr val="accent1">
                    <a:lumMod val="60000"/>
                    <a:lumOff val="40000"/>
                  </a:schemeClr>
                </a:solidFill>
              </a:ln>
              <a:solidFill>
                <a:schemeClr val="accent1">
                  <a:lumMod val="60000"/>
                  <a:lumOff val="40000"/>
                </a:schemeClr>
              </a:solidFill>
            </a:endParaRPr>
          </a:p>
        </p:txBody>
      </p:sp>
      <p:grpSp>
        <p:nvGrpSpPr>
          <p:cNvPr id="2" name="Gruppo 11"/>
          <p:cNvGrpSpPr/>
          <p:nvPr/>
        </p:nvGrpSpPr>
        <p:grpSpPr>
          <a:xfrm>
            <a:off x="6675957" y="6505678"/>
            <a:ext cx="2363753" cy="795948"/>
            <a:chOff x="2222358" y="1928801"/>
            <a:chExt cx="3458039" cy="1522326"/>
          </a:xfrm>
        </p:grpSpPr>
        <p:sp>
          <p:nvSpPr>
            <p:cNvPr id="40" name="Rettangolo 39"/>
            <p:cNvSpPr/>
            <p:nvPr/>
          </p:nvSpPr>
          <p:spPr>
            <a:xfrm>
              <a:off x="2222358" y="2285991"/>
              <a:ext cx="2121756" cy="85354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Al.E.A.</a:t>
              </a:r>
            </a:p>
          </p:txBody>
        </p:sp>
        <p:grpSp>
          <p:nvGrpSpPr>
            <p:cNvPr id="3" name="Gruppo 10"/>
            <p:cNvGrpSpPr/>
            <p:nvPr/>
          </p:nvGrpSpPr>
          <p:grpSpPr>
            <a:xfrm>
              <a:off x="3909103" y="1928801"/>
              <a:ext cx="1771294" cy="1522326"/>
              <a:chOff x="4400892" y="1857363"/>
              <a:chExt cx="3888860" cy="3252242"/>
            </a:xfrm>
          </p:grpSpPr>
          <p:sp>
            <p:nvSpPr>
              <p:cNvPr id="42" name="Rettangolo 4"/>
              <p:cNvSpPr/>
              <p:nvPr/>
            </p:nvSpPr>
            <p:spPr>
              <a:xfrm>
                <a:off x="4400892" y="1857363"/>
                <a:ext cx="1932597"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3" name="Rettangolo 42"/>
              <p:cNvSpPr/>
              <p:nvPr/>
            </p:nvSpPr>
            <p:spPr>
              <a:xfrm>
                <a:off x="5282085" y="2571743"/>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sp>
            <p:nvSpPr>
              <p:cNvPr id="44" name="Rettangolo 43"/>
              <p:cNvSpPr/>
              <p:nvPr/>
            </p:nvSpPr>
            <p:spPr>
              <a:xfrm>
                <a:off x="6357153" y="3286122"/>
                <a:ext cx="1932599" cy="1823483"/>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it-IT" sz="2300" b="1" i="1" spc="351" dirty="0">
                    <a:ln w="12700">
                      <a:noFill/>
                      <a:prstDash val="solid"/>
                    </a:ln>
                    <a:solidFill>
                      <a:srgbClr val="3379CD"/>
                    </a:solidFill>
                    <a:effectLst>
                      <a:outerShdw blurRad="41275" dist="20320" dir="1800000" algn="tl" rotWithShape="0">
                        <a:srgbClr val="000000">
                          <a:alpha val="40000"/>
                        </a:srgbClr>
                      </a:outerShdw>
                      <a:reflection blurRad="6350" stA="55000" endA="300" endPos="45500" dir="5400000" sy="-100000" algn="bl" rotWithShape="0"/>
                    </a:effectLst>
                  </a:rPr>
                  <a:t>20</a:t>
                </a:r>
              </a:p>
            </p:txBody>
          </p:sp>
        </p:grpSp>
      </p:grpSp>
      <p:pic>
        <p:nvPicPr>
          <p:cNvPr id="20" name="Immagine 19" descr="Torre2.jpg"/>
          <p:cNvPicPr>
            <a:picLocks noChangeAspect="1"/>
          </p:cNvPicPr>
          <p:nvPr/>
        </p:nvPicPr>
        <p:blipFill>
          <a:blip r:embed="rId3" cstate="print">
            <a:lum contrast="-10000"/>
          </a:blip>
          <a:srcRect l="46644" t="36986" b="2102"/>
          <a:stretch>
            <a:fillRect/>
          </a:stretch>
        </p:blipFill>
        <p:spPr>
          <a:xfrm>
            <a:off x="316933" y="1029765"/>
            <a:ext cx="4990429" cy="2192644"/>
          </a:xfrm>
          <a:prstGeom prst="rect">
            <a:avLst/>
          </a:prstGeom>
        </p:spPr>
      </p:pic>
      <p:sp>
        <p:nvSpPr>
          <p:cNvPr id="25" name="CasellaDiTesto 24"/>
          <p:cNvSpPr txBox="1"/>
          <p:nvPr/>
        </p:nvSpPr>
        <p:spPr>
          <a:xfrm>
            <a:off x="9662646" y="651723"/>
            <a:ext cx="1633231" cy="354250"/>
          </a:xfrm>
          <a:prstGeom prst="rect">
            <a:avLst/>
          </a:prstGeom>
          <a:noFill/>
          <a:ln>
            <a:solidFill>
              <a:schemeClr val="bg1"/>
            </a:solidFill>
          </a:ln>
          <a:effectLst>
            <a:glow rad="63500">
              <a:schemeClr val="accent5">
                <a:satMod val="175000"/>
                <a:alpha val="40000"/>
              </a:schemeClr>
            </a:glow>
            <a:outerShdw blurRad="50800" dist="38100" dir="5400000" algn="t" rotWithShape="0">
              <a:prstClr val="black">
                <a:alpha val="40000"/>
              </a:prstClr>
            </a:outerShdw>
          </a:effectLst>
        </p:spPr>
        <p:txBody>
          <a:bodyPr wrap="square" lIns="63180" tIns="53492" rIns="63180" bIns="53492" rtlCol="0">
            <a:spAutoFit/>
          </a:bodyPr>
          <a:lstStyle/>
          <a:p>
            <a:r>
              <a:rPr lang="it-IT" sz="1600" b="1" i="1" dirty="0">
                <a:solidFill>
                  <a:schemeClr val="bg1"/>
                </a:solidFill>
                <a:effectLst>
                  <a:outerShdw blurRad="50800" dist="38100" dir="5400000" algn="t" rotWithShape="0">
                    <a:prstClr val="black">
                      <a:alpha val="40000"/>
                    </a:prstClr>
                  </a:outerShdw>
                </a:effectLst>
                <a:latin typeface="Maiandra GD" pitchFamily="34" charset="0"/>
              </a:rPr>
              <a:t>Edifici a Torre</a:t>
            </a:r>
          </a:p>
        </p:txBody>
      </p:sp>
      <p:pic>
        <p:nvPicPr>
          <p:cNvPr id="19" name="Immagine 18" descr="Torre2.jpg"/>
          <p:cNvPicPr>
            <a:picLocks noChangeAspect="1"/>
          </p:cNvPicPr>
          <p:nvPr/>
        </p:nvPicPr>
        <p:blipFill>
          <a:blip r:embed="rId3" cstate="print">
            <a:lum contrast="-10000"/>
          </a:blip>
          <a:srcRect l="960" t="22945" r="53937" b="2102"/>
          <a:stretch>
            <a:fillRect/>
          </a:stretch>
        </p:blipFill>
        <p:spPr>
          <a:xfrm>
            <a:off x="5398098" y="954156"/>
            <a:ext cx="4264548" cy="3040212"/>
          </a:xfrm>
          <a:prstGeom prst="rect">
            <a:avLst/>
          </a:prstGeom>
        </p:spPr>
      </p:pic>
      <p:pic>
        <p:nvPicPr>
          <p:cNvPr id="26" name="Immagine 25" descr="Torre3.jpg"/>
          <p:cNvPicPr>
            <a:picLocks noChangeAspect="1"/>
          </p:cNvPicPr>
          <p:nvPr/>
        </p:nvPicPr>
        <p:blipFill>
          <a:blip r:embed="rId4" cstate="print">
            <a:lum contrast="-10000"/>
          </a:blip>
          <a:srcRect l="8497" r="2253" b="48313"/>
          <a:stretch>
            <a:fillRect/>
          </a:stretch>
        </p:blipFill>
        <p:spPr>
          <a:xfrm>
            <a:off x="226198" y="4129709"/>
            <a:ext cx="7077336" cy="2315888"/>
          </a:xfrm>
          <a:prstGeom prst="rect">
            <a:avLst/>
          </a:prstGeom>
        </p:spPr>
      </p:pic>
      <p:pic>
        <p:nvPicPr>
          <p:cNvPr id="22" name="Immagine 21" descr="Torre3.jpg"/>
          <p:cNvPicPr>
            <a:picLocks noChangeAspect="1"/>
          </p:cNvPicPr>
          <p:nvPr/>
        </p:nvPicPr>
        <p:blipFill>
          <a:blip r:embed="rId4" cstate="print">
            <a:lum contrast="-10000"/>
          </a:blip>
          <a:srcRect l="16721" t="50624" r="19306"/>
          <a:stretch>
            <a:fillRect/>
          </a:stretch>
        </p:blipFill>
        <p:spPr>
          <a:xfrm>
            <a:off x="7453364" y="4054100"/>
            <a:ext cx="3809980" cy="1738994"/>
          </a:xfrm>
          <a:prstGeom prst="rect">
            <a:avLst/>
          </a:prstGeom>
        </p:spPr>
      </p:pic>
    </p:spTree>
    <p:extLst>
      <p:ext uri="{BB962C8B-B14F-4D97-AF65-F5344CB8AC3E}">
        <p14:creationId xmlns:p14="http://schemas.microsoft.com/office/powerpoint/2010/main" xmlns="" val="2789465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magine 3" descr="Sfondo4b.jpg"/>
          <p:cNvPicPr>
            <a:picLocks noChangeAspect="1"/>
          </p:cNvPicPr>
          <p:nvPr/>
        </p:nvPicPr>
        <p:blipFill>
          <a:blip r:embed="rId2" cstate="print"/>
          <a:srcRect/>
          <a:stretch>
            <a:fillRect/>
          </a:stretch>
        </p:blipFill>
        <p:spPr bwMode="auto">
          <a:xfrm>
            <a:off x="4763" y="0"/>
            <a:ext cx="11512550" cy="7200900"/>
          </a:xfrm>
          <a:prstGeom prst="rect">
            <a:avLst/>
          </a:prstGeom>
          <a:noFill/>
          <a:ln w="9525">
            <a:noFill/>
            <a:miter lim="800000"/>
            <a:headEnd/>
            <a:tailEnd/>
          </a:ln>
        </p:spPr>
      </p:pic>
      <p:sp>
        <p:nvSpPr>
          <p:cNvPr id="3" name="CasellaDiTesto 2"/>
          <p:cNvSpPr txBox="1"/>
          <p:nvPr/>
        </p:nvSpPr>
        <p:spPr>
          <a:xfrm>
            <a:off x="1223963" y="215900"/>
            <a:ext cx="10082212" cy="4616648"/>
          </a:xfrm>
          <a:prstGeom prst="rect">
            <a:avLst/>
          </a:prstGeom>
          <a:noFill/>
        </p:spPr>
        <p:txBody>
          <a:bodyPr>
            <a:spAutoFit/>
          </a:bodyPr>
          <a:lstStyle/>
          <a:p>
            <a:pPr algn="ctr">
              <a:defRPr/>
            </a:pPr>
            <a:r>
              <a:rPr lang="it-IT" sz="3600" b="1" dirty="0">
                <a:solidFill>
                  <a:srgbClr val="FFFF00"/>
                </a:solidFill>
                <a:latin typeface="Verdana" pitchFamily="34" charset="0"/>
                <a:cs typeface="Times New Roman" pitchFamily="18" charset="0"/>
              </a:rPr>
              <a:t>IN </a:t>
            </a:r>
            <a:r>
              <a:rPr lang="it-IT" sz="3600" b="1" dirty="0" smtClean="0">
                <a:solidFill>
                  <a:srgbClr val="FFFF00"/>
                </a:solidFill>
                <a:latin typeface="Verdana" pitchFamily="34" charset="0"/>
                <a:cs typeface="Times New Roman" pitchFamily="18" charset="0"/>
              </a:rPr>
              <a:t>CONCLUSIONE</a:t>
            </a:r>
          </a:p>
          <a:p>
            <a:pPr>
              <a:defRPr/>
            </a:pPr>
            <a:endParaRPr lang="it-IT" sz="3600" b="1" dirty="0">
              <a:solidFill>
                <a:srgbClr val="FFFF00"/>
              </a:solidFill>
              <a:latin typeface="Verdana" pitchFamily="34" charset="0"/>
              <a:cs typeface="Times New Roman" pitchFamily="18" charset="0"/>
            </a:endParaRPr>
          </a:p>
          <a:p>
            <a:pPr>
              <a:defRPr/>
            </a:pPr>
            <a:endParaRPr lang="it-IT" sz="1600" dirty="0">
              <a:solidFill>
                <a:schemeClr val="bg1"/>
              </a:solidFill>
              <a:latin typeface="Verdana" pitchFamily="34" charset="0"/>
              <a:cs typeface="Times New Roman" pitchFamily="18" charset="0"/>
            </a:endParaRPr>
          </a:p>
          <a:p>
            <a:pPr algn="just">
              <a:defRPr/>
            </a:pPr>
            <a:r>
              <a:rPr lang="it-IT" sz="1600" dirty="0">
                <a:solidFill>
                  <a:schemeClr val="bg1"/>
                </a:solidFill>
                <a:latin typeface="Verdana" pitchFamily="34" charset="0"/>
                <a:cs typeface="Times New Roman" pitchFamily="18" charset="0"/>
              </a:rPr>
              <a:t>Un Regolamento Edilizio Sostenibile deve indurre un </a:t>
            </a:r>
            <a:r>
              <a:rPr lang="it-IT" sz="1600" dirty="0">
                <a:solidFill>
                  <a:srgbClr val="FFFF00"/>
                </a:solidFill>
                <a:latin typeface="Verdana" pitchFamily="34" charset="0"/>
                <a:cs typeface="Times New Roman" pitchFamily="18" charset="0"/>
              </a:rPr>
              <a:t>nuovo approccio progettuale </a:t>
            </a:r>
            <a:r>
              <a:rPr lang="it-IT" sz="1600" dirty="0" smtClean="0">
                <a:solidFill>
                  <a:schemeClr val="bg1"/>
                </a:solidFill>
                <a:latin typeface="Verdana" pitchFamily="34" charset="0"/>
                <a:cs typeface="Times New Roman" pitchFamily="18" charset="0"/>
              </a:rPr>
              <a:t>con </a:t>
            </a:r>
            <a:r>
              <a:rPr lang="it-IT" sz="1600" dirty="0">
                <a:solidFill>
                  <a:schemeClr val="bg1"/>
                </a:solidFill>
                <a:latin typeface="Verdana" pitchFamily="34" charset="0"/>
                <a:cs typeface="Times New Roman" pitchFamily="18" charset="0"/>
              </a:rPr>
              <a:t>il presupposto chiave che “il metodo </a:t>
            </a:r>
            <a:r>
              <a:rPr lang="it-IT" sz="1600" dirty="0" smtClean="0">
                <a:solidFill>
                  <a:schemeClr val="bg1"/>
                </a:solidFill>
                <a:latin typeface="Verdana" pitchFamily="34" charset="0"/>
                <a:cs typeface="Times New Roman" pitchFamily="18" charset="0"/>
              </a:rPr>
              <a:t>non può essere dato dalle </a:t>
            </a:r>
            <a:r>
              <a:rPr lang="it-IT" sz="1600" dirty="0">
                <a:solidFill>
                  <a:schemeClr val="bg1"/>
                </a:solidFill>
                <a:latin typeface="Verdana" pitchFamily="34" charset="0"/>
                <a:cs typeface="Times New Roman" pitchFamily="18" charset="0"/>
              </a:rPr>
              <a:t>leggi”</a:t>
            </a:r>
          </a:p>
          <a:p>
            <a:pPr algn="just">
              <a:defRPr/>
            </a:pPr>
            <a:endParaRPr lang="it-IT" sz="1600" dirty="0">
              <a:solidFill>
                <a:schemeClr val="bg1"/>
              </a:solidFill>
              <a:latin typeface="Verdana" pitchFamily="34" charset="0"/>
              <a:cs typeface="Times New Roman" pitchFamily="18" charset="0"/>
            </a:endParaRPr>
          </a:p>
          <a:p>
            <a:pPr algn="just">
              <a:defRPr/>
            </a:pPr>
            <a:r>
              <a:rPr lang="it-IT" sz="1600" dirty="0">
                <a:solidFill>
                  <a:schemeClr val="bg1"/>
                </a:solidFill>
                <a:latin typeface="Verdana" pitchFamily="34" charset="0"/>
                <a:cs typeface="Times New Roman" pitchFamily="18" charset="0"/>
              </a:rPr>
              <a:t>Il nuovo metodo deve riguardare </a:t>
            </a:r>
            <a:r>
              <a:rPr lang="it-IT" sz="1600" dirty="0">
                <a:solidFill>
                  <a:srgbClr val="FFFF00"/>
                </a:solidFill>
                <a:latin typeface="Verdana" pitchFamily="34" charset="0"/>
                <a:cs typeface="Times New Roman" pitchFamily="18" charset="0"/>
              </a:rPr>
              <a:t>tutti gli attori del processo edilizio</a:t>
            </a:r>
            <a:r>
              <a:rPr lang="it-IT" sz="1600" dirty="0">
                <a:solidFill>
                  <a:schemeClr val="bg1"/>
                </a:solidFill>
                <a:latin typeface="Verdana" pitchFamily="34" charset="0"/>
                <a:cs typeface="Times New Roman" pitchFamily="18" charset="0"/>
              </a:rPr>
              <a:t>, gli ENTI ed i loro tecnici, gli amministratori pubblici, i professionisti, gli operatori ed i cittadini</a:t>
            </a:r>
          </a:p>
          <a:p>
            <a:pPr algn="just">
              <a:defRPr/>
            </a:pPr>
            <a:endParaRPr lang="it-IT" dirty="0"/>
          </a:p>
          <a:p>
            <a:pPr algn="just">
              <a:defRPr/>
            </a:pPr>
            <a:r>
              <a:rPr lang="it-IT" sz="1600" dirty="0">
                <a:solidFill>
                  <a:schemeClr val="bg1"/>
                </a:solidFill>
                <a:latin typeface="Verdana" pitchFamily="34" charset="0"/>
                <a:cs typeface="Times New Roman" pitchFamily="18" charset="0"/>
              </a:rPr>
              <a:t>Un contenitore edilizio di scarsa </a:t>
            </a:r>
            <a:r>
              <a:rPr lang="it-IT" sz="1600" dirty="0">
                <a:solidFill>
                  <a:srgbClr val="FFFF00"/>
                </a:solidFill>
                <a:latin typeface="Verdana" pitchFamily="34" charset="0"/>
                <a:cs typeface="Times New Roman" pitchFamily="18" charset="0"/>
              </a:rPr>
              <a:t>qualità</a:t>
            </a:r>
            <a:r>
              <a:rPr lang="it-IT" sz="1600" dirty="0">
                <a:solidFill>
                  <a:schemeClr val="bg1"/>
                </a:solidFill>
                <a:latin typeface="Verdana" pitchFamily="34" charset="0"/>
                <a:cs typeface="Times New Roman" pitchFamily="18" charset="0"/>
              </a:rPr>
              <a:t> rende inutile la produzione di energia da fonti rinnovabili; la </a:t>
            </a:r>
            <a:r>
              <a:rPr lang="it-IT" sz="1600" dirty="0">
                <a:solidFill>
                  <a:srgbClr val="FFFF00"/>
                </a:solidFill>
                <a:latin typeface="Verdana" pitchFamily="34" charset="0"/>
                <a:cs typeface="Times New Roman" pitchFamily="18" charset="0"/>
              </a:rPr>
              <a:t>progettazione</a:t>
            </a:r>
            <a:r>
              <a:rPr lang="it-IT" sz="1600" dirty="0">
                <a:solidFill>
                  <a:schemeClr val="bg1"/>
                </a:solidFill>
                <a:latin typeface="Verdana" pitchFamily="34" charset="0"/>
                <a:cs typeface="Times New Roman" pitchFamily="18" charset="0"/>
              </a:rPr>
              <a:t>, “</a:t>
            </a:r>
            <a:r>
              <a:rPr lang="it-IT" sz="1600" dirty="0">
                <a:solidFill>
                  <a:srgbClr val="FFFF00"/>
                </a:solidFill>
                <a:latin typeface="Verdana" pitchFamily="34" charset="0"/>
                <a:cs typeface="Times New Roman" pitchFamily="18" charset="0"/>
              </a:rPr>
              <a:t>integrata</a:t>
            </a:r>
            <a:r>
              <a:rPr lang="it-IT" sz="1600" dirty="0">
                <a:solidFill>
                  <a:schemeClr val="bg1"/>
                </a:solidFill>
                <a:latin typeface="Verdana" pitchFamily="34" charset="0"/>
                <a:cs typeface="Times New Roman" pitchFamily="18" charset="0"/>
              </a:rPr>
              <a:t>” e</a:t>
            </a:r>
            <a:r>
              <a:rPr lang="it-IT" sz="1600" dirty="0">
                <a:solidFill>
                  <a:srgbClr val="FFFF00"/>
                </a:solidFill>
                <a:latin typeface="Verdana" pitchFamily="34" charset="0"/>
                <a:cs typeface="Times New Roman" pitchFamily="18" charset="0"/>
              </a:rPr>
              <a:t> consapevole</a:t>
            </a:r>
            <a:r>
              <a:rPr lang="it-IT" sz="1600" dirty="0">
                <a:solidFill>
                  <a:schemeClr val="bg1"/>
                </a:solidFill>
                <a:latin typeface="Verdana" pitchFamily="34" charset="0"/>
                <a:cs typeface="Times New Roman" pitchFamily="18" charset="0"/>
              </a:rPr>
              <a:t>, deve abbinare in un unico momento gli aspetti tecnici a quelli ideativi</a:t>
            </a:r>
          </a:p>
          <a:p>
            <a:pPr algn="just">
              <a:defRPr/>
            </a:pPr>
            <a:endParaRPr lang="it-IT" sz="1600" dirty="0">
              <a:solidFill>
                <a:schemeClr val="bg1"/>
              </a:solidFill>
              <a:effectLst>
                <a:outerShdw blurRad="38100" dist="38100" dir="2700000" algn="tl">
                  <a:srgbClr val="000000">
                    <a:alpha val="43137"/>
                  </a:srgbClr>
                </a:outerShdw>
              </a:effectLst>
              <a:latin typeface="Verdana" pitchFamily="34" charset="0"/>
              <a:cs typeface="Times New Roman" pitchFamily="18" charset="0"/>
            </a:endParaRPr>
          </a:p>
          <a:p>
            <a:pPr algn="ctr">
              <a:defRPr/>
            </a:pPr>
            <a:r>
              <a:rPr lang="it-IT" sz="2000" b="1" dirty="0">
                <a:solidFill>
                  <a:srgbClr val="FF0000"/>
                </a:solidFill>
                <a:effectLst>
                  <a:outerShdw blurRad="38100" dist="38100" dir="2700000" algn="tl">
                    <a:srgbClr val="000000">
                      <a:alpha val="43137"/>
                    </a:srgbClr>
                  </a:outerShdw>
                </a:effectLst>
                <a:latin typeface="Verdana" pitchFamily="34" charset="0"/>
                <a:cs typeface="Times New Roman" pitchFamily="18" charset="0"/>
              </a:rPr>
              <a:t>Non più edilizia bunker e colabrodo, ma “salvadanaio”!</a:t>
            </a:r>
            <a:endParaRPr lang="it-IT" sz="2000" b="1" dirty="0">
              <a:solidFill>
                <a:srgbClr val="FF0000"/>
              </a:solidFill>
              <a:effectLst>
                <a:outerShdw blurRad="38100" dist="38100" dir="2700000" algn="tl">
                  <a:srgbClr val="000000">
                    <a:alpha val="43137"/>
                  </a:srgbClr>
                </a:outerShdw>
              </a:effectLst>
            </a:endParaRPr>
          </a:p>
          <a:p>
            <a:pPr algn="just">
              <a:defRPr/>
            </a:pPr>
            <a:endParaRPr lang="it-IT" dirty="0"/>
          </a:p>
        </p:txBody>
      </p:sp>
      <p:pic>
        <p:nvPicPr>
          <p:cNvPr id="14340" name="Immagine 4" descr="bunker1.jpg"/>
          <p:cNvPicPr>
            <a:picLocks noChangeAspect="1"/>
          </p:cNvPicPr>
          <p:nvPr/>
        </p:nvPicPr>
        <p:blipFill>
          <a:blip r:embed="rId3" cstate="print"/>
          <a:srcRect/>
          <a:stretch>
            <a:fillRect/>
          </a:stretch>
        </p:blipFill>
        <p:spPr bwMode="auto">
          <a:xfrm>
            <a:off x="1691854" y="5279999"/>
            <a:ext cx="1928814" cy="1272779"/>
          </a:xfrm>
          <a:prstGeom prst="rect">
            <a:avLst/>
          </a:prstGeom>
          <a:noFill/>
          <a:ln w="9525">
            <a:noFill/>
            <a:miter lim="800000"/>
            <a:headEnd/>
            <a:tailEnd/>
          </a:ln>
        </p:spPr>
      </p:pic>
      <p:pic>
        <p:nvPicPr>
          <p:cNvPr id="14341" name="Immagine 5" descr="heat-loses-audit-300x225.jpg"/>
          <p:cNvPicPr>
            <a:picLocks noChangeAspect="1"/>
          </p:cNvPicPr>
          <p:nvPr/>
        </p:nvPicPr>
        <p:blipFill>
          <a:blip r:embed="rId4" cstate="print"/>
          <a:srcRect/>
          <a:stretch>
            <a:fillRect/>
          </a:stretch>
        </p:blipFill>
        <p:spPr bwMode="auto">
          <a:xfrm>
            <a:off x="6877647" y="5256910"/>
            <a:ext cx="1699021" cy="1273969"/>
          </a:xfrm>
          <a:prstGeom prst="rect">
            <a:avLst/>
          </a:prstGeom>
          <a:noFill/>
          <a:ln w="9525">
            <a:noFill/>
            <a:miter lim="800000"/>
            <a:headEnd/>
            <a:tailEnd/>
          </a:ln>
        </p:spPr>
      </p:pic>
      <p:pic>
        <p:nvPicPr>
          <p:cNvPr id="14342" name="Immagine 6" descr="salvadanaio.gif"/>
          <p:cNvPicPr>
            <a:picLocks noChangeAspect="1"/>
          </p:cNvPicPr>
          <p:nvPr/>
        </p:nvPicPr>
        <p:blipFill>
          <a:blip r:embed="rId5" cstate="print"/>
          <a:srcRect/>
          <a:stretch>
            <a:fillRect/>
          </a:stretch>
        </p:blipFill>
        <p:spPr bwMode="auto">
          <a:xfrm>
            <a:off x="8961042" y="5214048"/>
            <a:ext cx="1431130" cy="1273969"/>
          </a:xfrm>
          <a:prstGeom prst="rect">
            <a:avLst/>
          </a:prstGeom>
          <a:noFill/>
          <a:ln w="9525">
            <a:noFill/>
            <a:miter lim="800000"/>
            <a:headEnd/>
            <a:tailEnd/>
          </a:ln>
        </p:spPr>
      </p:pic>
      <p:sp>
        <p:nvSpPr>
          <p:cNvPr id="8" name="Per 7"/>
          <p:cNvSpPr>
            <a:spLocks noChangeAspect="1"/>
          </p:cNvSpPr>
          <p:nvPr/>
        </p:nvSpPr>
        <p:spPr bwMode="auto">
          <a:xfrm>
            <a:off x="2771972" y="4931115"/>
            <a:ext cx="1260873" cy="944166"/>
          </a:xfrm>
          <a:prstGeom prst="mathMultiply">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a:lstStyle/>
          <a:p>
            <a:pPr defTabSz="1069975">
              <a:defRPr/>
            </a:pPr>
            <a:endParaRPr lang="it-IT"/>
          </a:p>
        </p:txBody>
      </p:sp>
      <p:pic>
        <p:nvPicPr>
          <p:cNvPr id="14344" name="Immagine 10" descr="Ok-icon.png"/>
          <p:cNvPicPr>
            <a:picLocks noChangeAspect="1"/>
          </p:cNvPicPr>
          <p:nvPr/>
        </p:nvPicPr>
        <p:blipFill>
          <a:blip r:embed="rId6" cstate="print"/>
          <a:srcRect/>
          <a:stretch>
            <a:fillRect/>
          </a:stretch>
        </p:blipFill>
        <p:spPr bwMode="auto">
          <a:xfrm>
            <a:off x="10009509" y="5072764"/>
            <a:ext cx="732235" cy="732236"/>
          </a:xfrm>
          <a:prstGeom prst="rect">
            <a:avLst/>
          </a:prstGeom>
          <a:noFill/>
          <a:ln w="9525">
            <a:noFill/>
            <a:miter lim="800000"/>
            <a:headEnd/>
            <a:tailEnd/>
          </a:ln>
        </p:spPr>
      </p:pic>
      <p:sp>
        <p:nvSpPr>
          <p:cNvPr id="10" name="Per 9"/>
          <p:cNvSpPr>
            <a:spLocks noChangeAspect="1"/>
          </p:cNvSpPr>
          <p:nvPr/>
        </p:nvSpPr>
        <p:spPr bwMode="auto">
          <a:xfrm>
            <a:off x="7741717" y="5896645"/>
            <a:ext cx="1259680" cy="944165"/>
          </a:xfrm>
          <a:prstGeom prst="mathMultiply">
            <a:avLst/>
          </a:prstGeom>
          <a:solidFill>
            <a:srgbClr val="FF0000">
              <a:alpha val="50000"/>
            </a:srgbClr>
          </a:solidFill>
          <a:ln w="9525" cap="flat" cmpd="sng" algn="ctr">
            <a:solidFill>
              <a:schemeClr val="tx1"/>
            </a:solidFill>
            <a:prstDash val="solid"/>
            <a:round/>
            <a:headEnd type="none" w="med" len="med"/>
            <a:tailEnd type="none" w="med" len="med"/>
          </a:ln>
          <a:effectLst/>
        </p:spPr>
        <p:txBody>
          <a:bodyPr/>
          <a:lstStyle/>
          <a:p>
            <a:pPr defTabSz="1069975">
              <a:defRPr/>
            </a:pPr>
            <a:endParaRPr lang="it-IT"/>
          </a:p>
        </p:txBody>
      </p:sp>
      <p:pic>
        <p:nvPicPr>
          <p:cNvPr id="11" name="Immagine 10" descr="Edilizia-Sostenibile_.jpg"/>
          <p:cNvPicPr>
            <a:picLocks noChangeAspect="1"/>
          </p:cNvPicPr>
          <p:nvPr/>
        </p:nvPicPr>
        <p:blipFill>
          <a:blip r:embed="rId7" cstate="print"/>
          <a:stretch>
            <a:fillRect/>
          </a:stretch>
        </p:blipFill>
        <p:spPr>
          <a:xfrm>
            <a:off x="3960837" y="5291155"/>
            <a:ext cx="1714501" cy="1221581"/>
          </a:xfrm>
          <a:prstGeom prst="rect">
            <a:avLst/>
          </a:prstGeom>
        </p:spPr>
      </p:pic>
      <p:pic>
        <p:nvPicPr>
          <p:cNvPr id="12" name="Immagine 10" descr="Ok-icon.png"/>
          <p:cNvPicPr>
            <a:picLocks noChangeAspect="1"/>
          </p:cNvPicPr>
          <p:nvPr/>
        </p:nvPicPr>
        <p:blipFill>
          <a:blip r:embed="rId6" cstate="print"/>
          <a:srcRect/>
          <a:stretch>
            <a:fillRect/>
          </a:stretch>
        </p:blipFill>
        <p:spPr bwMode="auto">
          <a:xfrm>
            <a:off x="5328989" y="5097994"/>
            <a:ext cx="732236" cy="732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magine 15" descr="Sfondo4b.jpg"/>
          <p:cNvPicPr>
            <a:picLocks noChangeAspect="1"/>
          </p:cNvPicPr>
          <p:nvPr/>
        </p:nvPicPr>
        <p:blipFill>
          <a:blip r:embed="rId2" cstate="print"/>
          <a:srcRect/>
          <a:stretch>
            <a:fillRect/>
          </a:stretch>
        </p:blipFill>
        <p:spPr bwMode="auto">
          <a:xfrm>
            <a:off x="4763" y="0"/>
            <a:ext cx="11512550" cy="7200900"/>
          </a:xfrm>
          <a:prstGeom prst="rect">
            <a:avLst/>
          </a:prstGeom>
          <a:noFill/>
          <a:ln w="9525">
            <a:noFill/>
            <a:miter lim="800000"/>
            <a:headEnd/>
            <a:tailEnd/>
          </a:ln>
        </p:spPr>
      </p:pic>
      <p:sp>
        <p:nvSpPr>
          <p:cNvPr id="3075" name="Text Box 3"/>
          <p:cNvSpPr txBox="1">
            <a:spLocks noChangeArrowheads="1"/>
          </p:cNvSpPr>
          <p:nvPr/>
        </p:nvSpPr>
        <p:spPr bwMode="auto">
          <a:xfrm>
            <a:off x="1081088" y="217488"/>
            <a:ext cx="6551612" cy="646112"/>
          </a:xfrm>
          <a:prstGeom prst="rect">
            <a:avLst/>
          </a:prstGeom>
          <a:noFill/>
          <a:ln w="9525">
            <a:noFill/>
            <a:miter lim="800000"/>
            <a:headEnd/>
            <a:tailEnd/>
          </a:ln>
        </p:spPr>
        <p:txBody>
          <a:bodyPr>
            <a:spAutoFit/>
          </a:bodyPr>
          <a:lstStyle/>
          <a:p>
            <a:pPr algn="just" defTabSz="1069975"/>
            <a:r>
              <a:rPr lang="it-IT" sz="1800" b="1">
                <a:solidFill>
                  <a:srgbClr val="FFFF00"/>
                </a:solidFill>
                <a:latin typeface="Arial Unicode MS" pitchFamily="34" charset="-128"/>
                <a:ea typeface="Arial Unicode MS" pitchFamily="34" charset="-128"/>
                <a:cs typeface="Arial Unicode MS" pitchFamily="34" charset="-128"/>
              </a:rPr>
              <a:t>D.P.R. 6 giugno 2001, n. 380</a:t>
            </a:r>
          </a:p>
          <a:p>
            <a:pPr algn="just" defTabSz="1069975"/>
            <a:r>
              <a:rPr lang="it-IT" sz="1800" i="1">
                <a:solidFill>
                  <a:srgbClr val="FFFF00"/>
                </a:solidFill>
                <a:latin typeface="Arial Unicode MS" pitchFamily="34" charset="-128"/>
                <a:ea typeface="Arial Unicode MS" pitchFamily="34" charset="-128"/>
                <a:cs typeface="Arial Unicode MS" pitchFamily="34" charset="-128"/>
              </a:rPr>
              <a:t>Art. 4 – Regolamenti edilizi comunali</a:t>
            </a:r>
          </a:p>
        </p:txBody>
      </p:sp>
      <p:sp>
        <p:nvSpPr>
          <p:cNvPr id="3076" name="CasellaDiTesto 6"/>
          <p:cNvSpPr txBox="1">
            <a:spLocks noChangeArrowheads="1"/>
          </p:cNvSpPr>
          <p:nvPr/>
        </p:nvSpPr>
        <p:spPr bwMode="auto">
          <a:xfrm>
            <a:off x="1223963" y="989013"/>
            <a:ext cx="10009187" cy="461962"/>
          </a:xfrm>
          <a:prstGeom prst="rect">
            <a:avLst/>
          </a:prstGeom>
          <a:noFill/>
          <a:ln w="9525">
            <a:noFill/>
            <a:miter lim="800000"/>
            <a:headEnd/>
            <a:tailEnd/>
          </a:ln>
        </p:spPr>
        <p:txBody>
          <a:bodyPr>
            <a:spAutoFit/>
          </a:bodyPr>
          <a:lstStyle/>
          <a:p>
            <a:pPr algn="just"/>
            <a:r>
              <a:rPr lang="it-IT" sz="1200" b="1">
                <a:solidFill>
                  <a:schemeClr val="bg1"/>
                </a:solidFill>
                <a:latin typeface="Arial Unicode MS" pitchFamily="34" charset="-128"/>
              </a:rPr>
              <a:t>1. Il regolamento che i Comuni adottano ai sensi dell’articolo 2, comma 4, deve contenere la disciplina delle modalità costruttive, con particolare riguardo al rispetto delle normative tecnico-estetiche, igienico-sanitarie, di sicurezza e vivibilità degli immobili e delle pertinenze degli stessi.</a:t>
            </a:r>
          </a:p>
        </p:txBody>
      </p:sp>
      <p:sp>
        <p:nvSpPr>
          <p:cNvPr id="3077" name="CasellaDiTesto 7"/>
          <p:cNvSpPr txBox="1">
            <a:spLocks noChangeArrowheads="1"/>
          </p:cNvSpPr>
          <p:nvPr/>
        </p:nvSpPr>
        <p:spPr bwMode="auto">
          <a:xfrm>
            <a:off x="1223963" y="1554163"/>
            <a:ext cx="10009187" cy="831850"/>
          </a:xfrm>
          <a:prstGeom prst="rect">
            <a:avLst/>
          </a:prstGeom>
          <a:noFill/>
          <a:ln w="9525">
            <a:noFill/>
            <a:miter lim="800000"/>
            <a:headEnd/>
            <a:tailEnd/>
          </a:ln>
        </p:spPr>
        <p:txBody>
          <a:bodyPr>
            <a:spAutoFit/>
          </a:bodyPr>
          <a:lstStyle/>
          <a:p>
            <a:pPr algn="just"/>
            <a:r>
              <a:rPr lang="it-IT" sz="1200" b="1">
                <a:solidFill>
                  <a:schemeClr val="bg1"/>
                </a:solidFill>
                <a:latin typeface="Arial Unicode MS" pitchFamily="34" charset="-128"/>
              </a:rPr>
              <a:t>1-bis. A decorrere dal 1 gennaio 2011, nel regolamento di cui al comma 1, ai fini del rilascio del permesso di costruire, deve essere prevista, per gli edifici di nuova costruzione, l’installazione di impianti per la produzione di energia elettrica da fonti rinnovabili, in modo tale da garantire una produzione energetica non inferiore a 1 kW per ciascuna unità abitativa, compatibilmente con la realizzabilità tecnica dell’intervento. Per i fabbricati industriali, di estensione superficiale non inferiore a 100 metri quadrati, la produzione energetica minima è di 5 kW.</a:t>
            </a:r>
          </a:p>
        </p:txBody>
      </p:sp>
      <p:sp>
        <p:nvSpPr>
          <p:cNvPr id="3078" name="CasellaDiTesto 8"/>
          <p:cNvSpPr txBox="1">
            <a:spLocks noChangeArrowheads="1"/>
          </p:cNvSpPr>
          <p:nvPr/>
        </p:nvSpPr>
        <p:spPr bwMode="auto">
          <a:xfrm>
            <a:off x="1223963" y="2490788"/>
            <a:ext cx="10009187" cy="461962"/>
          </a:xfrm>
          <a:prstGeom prst="rect">
            <a:avLst/>
          </a:prstGeom>
          <a:noFill/>
          <a:ln w="9525">
            <a:noFill/>
            <a:miter lim="800000"/>
            <a:headEnd/>
            <a:tailEnd/>
          </a:ln>
        </p:spPr>
        <p:txBody>
          <a:bodyPr>
            <a:spAutoFit/>
          </a:bodyPr>
          <a:lstStyle/>
          <a:p>
            <a:pPr algn="just"/>
            <a:r>
              <a:rPr lang="it-IT" sz="1200" b="1">
                <a:solidFill>
                  <a:schemeClr val="bg1"/>
                </a:solidFill>
                <a:latin typeface="Arial Unicode MS" pitchFamily="34" charset="-128"/>
              </a:rPr>
              <a:t>2. Nel caso in cui il Comune intenda istituire la Commissione Edilizia, il regolamento indica gli interventi sottoposti al preventivo parere di tale organo consultivo.</a:t>
            </a:r>
          </a:p>
        </p:txBody>
      </p:sp>
      <p:grpSp>
        <p:nvGrpSpPr>
          <p:cNvPr id="3079" name="Gruppo 14"/>
          <p:cNvGrpSpPr>
            <a:grpSpLocks/>
          </p:cNvGrpSpPr>
          <p:nvPr/>
        </p:nvGrpSpPr>
        <p:grpSpPr bwMode="auto">
          <a:xfrm>
            <a:off x="1081088" y="3168650"/>
            <a:ext cx="10231437" cy="3744913"/>
            <a:chOff x="1080517" y="3168402"/>
            <a:chExt cx="10231594" cy="3744416"/>
          </a:xfrm>
        </p:grpSpPr>
        <p:sp>
          <p:nvSpPr>
            <p:cNvPr id="3080" name="CasellaDiTesto 9"/>
            <p:cNvSpPr txBox="1">
              <a:spLocks noChangeArrowheads="1"/>
            </p:cNvSpPr>
            <p:nvPr/>
          </p:nvSpPr>
          <p:spPr bwMode="auto">
            <a:xfrm>
              <a:off x="1080517" y="3168402"/>
              <a:ext cx="10225136" cy="646331"/>
            </a:xfrm>
            <a:prstGeom prst="rect">
              <a:avLst/>
            </a:prstGeom>
            <a:noFill/>
            <a:ln w="9525">
              <a:noFill/>
              <a:miter lim="800000"/>
              <a:headEnd/>
              <a:tailEnd/>
            </a:ln>
          </p:spPr>
          <p:txBody>
            <a:bodyPr>
              <a:spAutoFit/>
            </a:bodyPr>
            <a:lstStyle/>
            <a:p>
              <a:pPr algn="just" defTabSz="1069975"/>
              <a:r>
                <a:rPr lang="it-IT" sz="1800" b="1">
                  <a:solidFill>
                    <a:srgbClr val="FFFF00"/>
                  </a:solidFill>
                  <a:latin typeface="Arial Unicode MS" pitchFamily="34" charset="-128"/>
                  <a:ea typeface="Arial Unicode MS" pitchFamily="34" charset="-128"/>
                  <a:cs typeface="Arial Unicode MS" pitchFamily="34" charset="-128"/>
                </a:rPr>
                <a:t>LEGGE REGIONALE 9 marzo 2009, n. 3</a:t>
              </a:r>
            </a:p>
            <a:p>
              <a:pPr algn="just" defTabSz="1069975"/>
              <a:r>
                <a:rPr lang="it-IT" sz="1800" i="1">
                  <a:solidFill>
                    <a:srgbClr val="FFFF00"/>
                  </a:solidFill>
                  <a:latin typeface="Arial Unicode MS" pitchFamily="34" charset="-128"/>
                  <a:ea typeface="Arial Unicode MS" pitchFamily="34" charset="-128"/>
                  <a:cs typeface="Arial Unicode MS" pitchFamily="34" charset="-128"/>
                </a:rPr>
                <a:t>Art. 1 – 	Regolamento edilizio. Competenza all’adozione e contenuto</a:t>
              </a:r>
            </a:p>
          </p:txBody>
        </p:sp>
        <p:sp>
          <p:nvSpPr>
            <p:cNvPr id="3081" name="CasellaDiTesto 10"/>
            <p:cNvSpPr txBox="1">
              <a:spLocks noChangeArrowheads="1"/>
            </p:cNvSpPr>
            <p:nvPr/>
          </p:nvSpPr>
          <p:spPr bwMode="auto">
            <a:xfrm>
              <a:off x="1230991" y="3960490"/>
              <a:ext cx="10081120" cy="1200329"/>
            </a:xfrm>
            <a:prstGeom prst="rect">
              <a:avLst/>
            </a:prstGeom>
            <a:noFill/>
            <a:ln w="9525">
              <a:noFill/>
              <a:miter lim="800000"/>
              <a:headEnd/>
              <a:tailEnd/>
            </a:ln>
          </p:spPr>
          <p:txBody>
            <a:bodyPr>
              <a:spAutoFit/>
            </a:bodyPr>
            <a:lstStyle/>
            <a:p>
              <a:pPr algn="just"/>
              <a:r>
                <a:rPr lang="it-IT" sz="1200" b="1">
                  <a:solidFill>
                    <a:schemeClr val="bg1"/>
                  </a:solidFill>
                  <a:latin typeface="Arial Unicode MS" pitchFamily="34" charset="-128"/>
                  <a:ea typeface="Arial Unicode MS" pitchFamily="34" charset="-128"/>
                  <a:cs typeface="Arial Unicode MS" pitchFamily="34" charset="-128"/>
                </a:rPr>
                <a:t>1. I comuni, nell’ambito della propria autonomia statutaria e normativa di cui all’articolo 3 del testo unico delle leggi sull’ordinamento degli enti locali emanato con decreto legislativo 18 agosto 2000, n. 267, disciplinano l’attività edilizia, con le prescrizioni e i limiti previsti dalla presente legge e dalle norme di settore nazionali e regionali. A tal fine, i comuni si dotano di un regolamento edilizio che, in armonia con le previsioni di cui al comma 2 dell’articolo 4 del testo unico delle disposizioni legislative e regolamentari in materia edilizia emanato con decreto del Presidente della Repubblica 6 giugno 2001, n. 380, disciplina le modalità costruttive, con particolare riguardo al rispetto delle normative tecnico-estetiche, igienico-sanitarie, di sicurezza e vivibilità degli immobili e delle pertinenze degli stessi.</a:t>
              </a:r>
            </a:p>
          </p:txBody>
        </p:sp>
        <p:sp>
          <p:nvSpPr>
            <p:cNvPr id="3082" name="CasellaDiTesto 11"/>
            <p:cNvSpPr txBox="1">
              <a:spLocks noChangeArrowheads="1"/>
            </p:cNvSpPr>
            <p:nvPr/>
          </p:nvSpPr>
          <p:spPr bwMode="auto">
            <a:xfrm>
              <a:off x="1230991" y="5304835"/>
              <a:ext cx="10074662" cy="276999"/>
            </a:xfrm>
            <a:prstGeom prst="rect">
              <a:avLst/>
            </a:prstGeom>
            <a:noFill/>
            <a:ln w="9525">
              <a:noFill/>
              <a:miter lim="800000"/>
              <a:headEnd/>
              <a:tailEnd/>
            </a:ln>
          </p:spPr>
          <p:txBody>
            <a:bodyPr>
              <a:spAutoFit/>
            </a:bodyPr>
            <a:lstStyle/>
            <a:p>
              <a:pPr algn="just"/>
              <a:r>
                <a:rPr lang="it-IT" sz="1200" b="1">
                  <a:solidFill>
                    <a:schemeClr val="bg1"/>
                  </a:solidFill>
                  <a:latin typeface="Arial Unicode MS" pitchFamily="34" charset="-128"/>
                </a:rPr>
                <a:t>2. Con il regolamento edilizio può essere istituita la commissione edilizia comunale e regolamentata la sua attività.</a:t>
              </a:r>
            </a:p>
          </p:txBody>
        </p:sp>
        <p:sp>
          <p:nvSpPr>
            <p:cNvPr id="3083" name="CasellaDiTesto 12"/>
            <p:cNvSpPr txBox="1">
              <a:spLocks noChangeArrowheads="1"/>
            </p:cNvSpPr>
            <p:nvPr/>
          </p:nvSpPr>
          <p:spPr bwMode="auto">
            <a:xfrm>
              <a:off x="1224533" y="5697974"/>
              <a:ext cx="10081120" cy="830997"/>
            </a:xfrm>
            <a:prstGeom prst="rect">
              <a:avLst/>
            </a:prstGeom>
            <a:noFill/>
            <a:ln w="9525">
              <a:noFill/>
              <a:miter lim="800000"/>
              <a:headEnd/>
              <a:tailEnd/>
            </a:ln>
          </p:spPr>
          <p:txBody>
            <a:bodyPr>
              <a:spAutoFit/>
            </a:bodyPr>
            <a:lstStyle/>
            <a:p>
              <a:pPr algn="just"/>
              <a:r>
                <a:rPr lang="it-IT" sz="1200" b="1">
                  <a:solidFill>
                    <a:schemeClr val="bg1"/>
                  </a:solidFill>
                  <a:latin typeface="Arial Unicode MS" pitchFamily="34" charset="-128"/>
                </a:rPr>
                <a:t>3. A decorrere dal 1° gennaio 2009, il regolamento edilizio deve prevedere, ai fini del rilascio del permesso di costruire per gli edifici di nuova costruzione, l’installazione di impianti per la produzione di energia elettrica da fonti rinnovabili, in modo tale da garantire una produzione energetica non inferiore a 1 chilowatt (KW) per ciascuna unità abitativa, compatibilmente con la realizzabilità tecnica dell’intervento. Per i fabbricati industriali, di estensione superficiale non inferiore a 100 metri quadrati, la produzione energetica minima è di 5 KW.</a:t>
              </a:r>
            </a:p>
          </p:txBody>
        </p:sp>
        <p:sp>
          <p:nvSpPr>
            <p:cNvPr id="3084" name="CasellaDiTesto 13"/>
            <p:cNvSpPr txBox="1">
              <a:spLocks noChangeArrowheads="1"/>
            </p:cNvSpPr>
            <p:nvPr/>
          </p:nvSpPr>
          <p:spPr bwMode="auto">
            <a:xfrm>
              <a:off x="1230991" y="6635819"/>
              <a:ext cx="10074662" cy="276999"/>
            </a:xfrm>
            <a:prstGeom prst="rect">
              <a:avLst/>
            </a:prstGeom>
            <a:noFill/>
            <a:ln w="9525">
              <a:noFill/>
              <a:miter lim="800000"/>
              <a:headEnd/>
              <a:tailEnd/>
            </a:ln>
          </p:spPr>
          <p:txBody>
            <a:bodyPr>
              <a:spAutoFit/>
            </a:bodyPr>
            <a:lstStyle/>
            <a:p>
              <a:pPr algn="just"/>
              <a:r>
                <a:rPr lang="it-IT" sz="1200" b="1">
                  <a:solidFill>
                    <a:schemeClr val="bg1"/>
                  </a:solidFill>
                  <a:latin typeface="Arial Unicode MS" pitchFamily="34" charset="-128"/>
                </a:rPr>
                <a:t>4. Non possono essere previste nel regolamento edilizio norme di carattere urbanistico. </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magine 3" descr="Sfondo4b.jpg"/>
          <p:cNvPicPr>
            <a:picLocks noChangeAspect="1"/>
          </p:cNvPicPr>
          <p:nvPr/>
        </p:nvPicPr>
        <p:blipFill>
          <a:blip r:embed="rId2" cstate="print"/>
          <a:srcRect/>
          <a:stretch>
            <a:fillRect/>
          </a:stretch>
        </p:blipFill>
        <p:spPr bwMode="auto">
          <a:xfrm>
            <a:off x="4763" y="0"/>
            <a:ext cx="11512550" cy="7200900"/>
          </a:xfrm>
          <a:prstGeom prst="rect">
            <a:avLst/>
          </a:prstGeom>
          <a:noFill/>
          <a:ln w="9525">
            <a:noFill/>
            <a:miter lim="800000"/>
            <a:headEnd/>
            <a:tailEnd/>
          </a:ln>
        </p:spPr>
      </p:pic>
      <p:grpSp>
        <p:nvGrpSpPr>
          <p:cNvPr id="4099" name="Gruppo 7"/>
          <p:cNvGrpSpPr>
            <a:grpSpLocks/>
          </p:cNvGrpSpPr>
          <p:nvPr/>
        </p:nvGrpSpPr>
        <p:grpSpPr bwMode="auto">
          <a:xfrm>
            <a:off x="1223963" y="228600"/>
            <a:ext cx="10082212" cy="6756400"/>
            <a:chOff x="1224532" y="228268"/>
            <a:chExt cx="10081121" cy="6756558"/>
          </a:xfrm>
        </p:grpSpPr>
        <p:sp>
          <p:nvSpPr>
            <p:cNvPr id="4100" name="Rectangle 1"/>
            <p:cNvSpPr>
              <a:spLocks noChangeArrowheads="1"/>
            </p:cNvSpPr>
            <p:nvPr/>
          </p:nvSpPr>
          <p:spPr bwMode="auto">
            <a:xfrm>
              <a:off x="1224532" y="940224"/>
              <a:ext cx="10081121" cy="3906711"/>
            </a:xfrm>
            <a:prstGeom prst="rect">
              <a:avLst/>
            </a:prstGeom>
            <a:noFill/>
            <a:ln w="9525">
              <a:noFill/>
              <a:miter lim="800000"/>
              <a:headEnd/>
              <a:tailEnd/>
            </a:ln>
          </p:spPr>
          <p:txBody>
            <a:bodyPr anchor="ctr">
              <a:spAutoFit/>
            </a:bodyPr>
            <a:lstStyle/>
            <a:p>
              <a:pPr marL="354013" lvl="2" indent="-354013" algn="just" defTabSz="1069975">
                <a:lnSpc>
                  <a:spcPct val="150000"/>
                </a:lnSpc>
                <a:spcAft>
                  <a:spcPts val="600"/>
                </a:spcAft>
                <a:buSzPct val="100000"/>
              </a:pPr>
              <a:r>
                <a:rPr lang="it-IT" sz="1400" b="1">
                  <a:solidFill>
                    <a:srgbClr val="FFFF00"/>
                  </a:solidFill>
                  <a:latin typeface="Arial Unicode MS" pitchFamily="34" charset="-128"/>
                  <a:ea typeface="Arial Unicode MS" pitchFamily="34" charset="-128"/>
                  <a:cs typeface="Arial Unicode MS" pitchFamily="34" charset="-128"/>
                </a:rPr>
                <a:t>Art. 1	Oggetto del Regolamento</a:t>
              </a:r>
            </a:p>
            <a:p>
              <a:pPr marL="536575" lvl="3" indent="-354013" algn="just" defTabSz="1069975" eaLnBrk="0" hangingPunct="0">
                <a:lnSpc>
                  <a:spcPct val="114000"/>
                </a:lnSpc>
                <a:buFontTx/>
                <a:buAutoNum type="arabicPeriod"/>
              </a:pPr>
              <a:r>
                <a:rPr lang="it-IT" sz="1200" b="1">
                  <a:solidFill>
                    <a:schemeClr val="bg1"/>
                  </a:solidFill>
                  <a:latin typeface="Arial Unicode MS" pitchFamily="34" charset="-128"/>
                </a:rPr>
                <a:t>Il presente Regolamento Edilizio (RE) costituisce la </a:t>
              </a:r>
              <a:r>
                <a:rPr lang="it-IT" sz="1200" b="1">
                  <a:solidFill>
                    <a:srgbClr val="FFFF00"/>
                  </a:solidFill>
                  <a:latin typeface="Arial Unicode MS" pitchFamily="34" charset="-128"/>
                </a:rPr>
                <a:t>norma regolamentare d’ogni attività di trasformazione fisica del territorio comunale</a:t>
              </a:r>
              <a:r>
                <a:rPr lang="it-IT" sz="1200" b="1">
                  <a:solidFill>
                    <a:schemeClr val="bg1"/>
                  </a:solidFill>
                  <a:latin typeface="Arial Unicode MS" pitchFamily="34" charset="-128"/>
                </a:rPr>
                <a:t>, attraverso procedure finalizzate a disciplinare l’osservanza e l'applicazione della normativa urbanistica e edilizia per il </a:t>
              </a:r>
              <a:r>
                <a:rPr lang="it-IT" sz="1200" b="1">
                  <a:solidFill>
                    <a:srgbClr val="FFFF00"/>
                  </a:solidFill>
                  <a:latin typeface="Arial Unicode MS" pitchFamily="34" charset="-128"/>
                </a:rPr>
                <a:t>conseguimento della migliore qualità dell'ambiente</a:t>
              </a:r>
              <a:r>
                <a:rPr lang="it-IT" sz="1200" b="1">
                  <a:solidFill>
                    <a:schemeClr val="bg1"/>
                  </a:solidFill>
                  <a:latin typeface="Arial Unicode MS" pitchFamily="34" charset="-128"/>
                </a:rPr>
                <a:t>.</a:t>
              </a:r>
            </a:p>
            <a:p>
              <a:pPr marL="536575" lvl="3" indent="-354013" algn="just" defTabSz="1069975" eaLnBrk="0" hangingPunct="0">
                <a:lnSpc>
                  <a:spcPct val="114000"/>
                </a:lnSpc>
                <a:buFontTx/>
                <a:buAutoNum type="arabicPeriod"/>
              </a:pPr>
              <a:r>
                <a:rPr lang="it-IT" sz="1200" b="1">
                  <a:solidFill>
                    <a:schemeClr val="bg1"/>
                  </a:solidFill>
                  <a:latin typeface="Arial Unicode MS" pitchFamily="34" charset="-128"/>
                </a:rPr>
                <a:t>L'attività edilizia, le altre attività ad essa connesse, le opere e le urbanizzazioni che salvaguardano o modificano l'ambiente urbano nel territorio del Comune sono disciplinate dalle norme nazionali o regionali vigenti in materia, dal presente regolamento nonché dalle norme di attuazione degli strumenti urbanistici vigenti o adottati.</a:t>
              </a:r>
            </a:p>
            <a:p>
              <a:pPr marL="536575" lvl="3" indent="-354013" algn="just" defTabSz="1069975" eaLnBrk="0" hangingPunct="0">
                <a:lnSpc>
                  <a:spcPct val="114000"/>
                </a:lnSpc>
                <a:buFontTx/>
                <a:buAutoNum type="arabicPeriod"/>
              </a:pPr>
              <a:r>
                <a:rPr lang="it-IT" sz="1200" b="1">
                  <a:solidFill>
                    <a:schemeClr val="bg1"/>
                  </a:solidFill>
                  <a:latin typeface="Arial Unicode MS" pitchFamily="34" charset="-128"/>
                </a:rPr>
                <a:t>In particolare il Regolamento Edilizio:</a:t>
              </a:r>
            </a:p>
            <a:p>
              <a:pPr marL="536575" lvl="4" indent="-354013" algn="just" defTabSz="1069975" eaLnBrk="0" hangingPunct="0">
                <a:lnSpc>
                  <a:spcPct val="114000"/>
                </a:lnSpc>
                <a:buFontTx/>
                <a:buAutoNum type="arabicPeriod"/>
              </a:pPr>
              <a:r>
                <a:rPr lang="it-IT" sz="1200" b="1">
                  <a:solidFill>
                    <a:schemeClr val="bg1"/>
                  </a:solidFill>
                  <a:latin typeface="Arial Unicode MS" pitchFamily="34" charset="-128"/>
                </a:rPr>
                <a:t>disciplina le modalità costruttive, con particolare riguardo al </a:t>
              </a:r>
              <a:r>
                <a:rPr lang="it-IT" sz="1200" b="1">
                  <a:solidFill>
                    <a:srgbClr val="FFFF00"/>
                  </a:solidFill>
                  <a:latin typeface="Arial Unicode MS" pitchFamily="34" charset="-128"/>
                </a:rPr>
                <a:t>rispetto</a:t>
              </a:r>
              <a:r>
                <a:rPr lang="it-IT" sz="1200" b="1">
                  <a:solidFill>
                    <a:schemeClr val="bg1"/>
                  </a:solidFill>
                  <a:latin typeface="Arial Unicode MS" pitchFamily="34" charset="-128"/>
                </a:rPr>
                <a:t> </a:t>
              </a:r>
              <a:r>
                <a:rPr lang="it-IT" sz="1200" b="1">
                  <a:solidFill>
                    <a:srgbClr val="FFFF00"/>
                  </a:solidFill>
                  <a:latin typeface="Arial Unicode MS" pitchFamily="34" charset="-128"/>
                </a:rPr>
                <a:t>delle normative </a:t>
              </a:r>
              <a:r>
                <a:rPr lang="it-IT" sz="1200" b="1">
                  <a:solidFill>
                    <a:schemeClr val="bg1"/>
                  </a:solidFill>
                  <a:latin typeface="Arial Unicode MS" pitchFamily="34" charset="-128"/>
                </a:rPr>
                <a:t>tecnico-estetiche, igienico-sanitarie, di sicurezza e vivibilità degli immobili e delle pertinenze degli stessi;</a:t>
              </a:r>
            </a:p>
            <a:p>
              <a:pPr marL="536575" lvl="4" indent="-354013" algn="just" defTabSz="1069975" eaLnBrk="0" hangingPunct="0">
                <a:lnSpc>
                  <a:spcPct val="114000"/>
                </a:lnSpc>
                <a:buFontTx/>
                <a:buAutoNum type="arabicPeriod"/>
              </a:pPr>
              <a:r>
                <a:rPr lang="it-IT" sz="1200" b="1">
                  <a:solidFill>
                    <a:schemeClr val="bg1"/>
                  </a:solidFill>
                  <a:latin typeface="Arial Unicode MS" pitchFamily="34" charset="-128"/>
                </a:rPr>
                <a:t>per quanto non espressamente previsto dalla normativa sovraordinata, disciplina le procedure relative ai provvedimenti amministrativi per l'esecuzione di ogni intervento relativo alla costruzione, modificazione, manutenzione e </a:t>
              </a:r>
              <a:r>
                <a:rPr lang="it-IT" sz="1200" b="1">
                  <a:solidFill>
                    <a:srgbClr val="FFFF00"/>
                  </a:solidFill>
                  <a:latin typeface="Arial Unicode MS" pitchFamily="34" charset="-128"/>
                </a:rPr>
                <a:t>salvaguardia</a:t>
              </a:r>
              <a:r>
                <a:rPr lang="it-IT" sz="1200" b="1">
                  <a:solidFill>
                    <a:schemeClr val="bg1"/>
                  </a:solidFill>
                  <a:latin typeface="Arial Unicode MS" pitchFamily="34" charset="-128"/>
                </a:rPr>
                <a:t> degli edifici, dell'ambiente costruito e dell'ambiente naturale per il </a:t>
              </a:r>
              <a:r>
                <a:rPr lang="it-IT" sz="1200" b="1">
                  <a:solidFill>
                    <a:srgbClr val="FFFF00"/>
                  </a:solidFill>
                  <a:latin typeface="Arial Unicode MS" pitchFamily="34" charset="-128"/>
                </a:rPr>
                <a:t>risparmio</a:t>
              </a:r>
              <a:r>
                <a:rPr lang="it-IT" sz="1200" b="1">
                  <a:solidFill>
                    <a:schemeClr val="bg1"/>
                  </a:solidFill>
                  <a:latin typeface="Arial Unicode MS" pitchFamily="34" charset="-128"/>
                </a:rPr>
                <a:t> e l’efficienza energetica;</a:t>
              </a:r>
            </a:p>
            <a:p>
              <a:pPr marL="536575" lvl="4" indent="-354013" algn="just" defTabSz="1069975" eaLnBrk="0" hangingPunct="0">
                <a:lnSpc>
                  <a:spcPct val="114000"/>
                </a:lnSpc>
                <a:buFontTx/>
                <a:buAutoNum type="arabicPeriod"/>
              </a:pPr>
              <a:r>
                <a:rPr lang="it-IT" sz="1200" b="1">
                  <a:solidFill>
                    <a:schemeClr val="bg1"/>
                  </a:solidFill>
                  <a:latin typeface="Arial Unicode MS" pitchFamily="34" charset="-128"/>
                </a:rPr>
                <a:t>disciplina i requisiti richiesti ed i </a:t>
              </a:r>
              <a:r>
                <a:rPr lang="it-IT" sz="1200" b="1">
                  <a:solidFill>
                    <a:srgbClr val="FFFF00"/>
                  </a:solidFill>
                  <a:latin typeface="Arial Unicode MS" pitchFamily="34" charset="-128"/>
                </a:rPr>
                <a:t>livelli di prestazione</a:t>
              </a:r>
              <a:r>
                <a:rPr lang="it-IT" sz="1200" b="1">
                  <a:solidFill>
                    <a:schemeClr val="bg1"/>
                  </a:solidFill>
                  <a:latin typeface="Arial Unicode MS" pitchFamily="34" charset="-128"/>
                </a:rPr>
                <a:t> necessari per ogni intervento in relazione agli obiettivi di cui al comma 1;</a:t>
              </a:r>
            </a:p>
            <a:p>
              <a:pPr marL="536575" lvl="4" indent="-354013" algn="just" defTabSz="1069975" eaLnBrk="0" hangingPunct="0">
                <a:lnSpc>
                  <a:spcPct val="114000"/>
                </a:lnSpc>
                <a:buFontTx/>
                <a:buAutoNum type="arabicPeriod"/>
              </a:pPr>
              <a:r>
                <a:rPr lang="it-IT" sz="1200" b="1">
                  <a:solidFill>
                    <a:schemeClr val="bg1"/>
                  </a:solidFill>
                  <a:latin typeface="Arial Unicode MS" pitchFamily="34" charset="-128"/>
                </a:rPr>
                <a:t>detta prescrizioni ed indirizzi in materia di igiene, sicurezza e fruibilità per ogni intervento di cui sopra;</a:t>
              </a:r>
            </a:p>
            <a:p>
              <a:pPr marL="536575" lvl="4" indent="-354013" algn="just" defTabSz="1069975" eaLnBrk="0" hangingPunct="0">
                <a:lnSpc>
                  <a:spcPct val="114000"/>
                </a:lnSpc>
                <a:buFontTx/>
                <a:buAutoNum type="arabicPeriod"/>
              </a:pPr>
              <a:r>
                <a:rPr lang="it-IT" sz="1200" b="1">
                  <a:solidFill>
                    <a:schemeClr val="bg1"/>
                  </a:solidFill>
                  <a:latin typeface="Arial Unicode MS" pitchFamily="34" charset="-128"/>
                </a:rPr>
                <a:t>definisce i metodi di verifica o di controllo necessari.</a:t>
              </a:r>
            </a:p>
            <a:p>
              <a:pPr marL="536575" lvl="3" indent="-354013" algn="just" defTabSz="1069975" eaLnBrk="0" hangingPunct="0">
                <a:lnSpc>
                  <a:spcPct val="114000"/>
                </a:lnSpc>
                <a:buFontTx/>
                <a:buAutoNum type="arabicPeriod"/>
              </a:pPr>
              <a:r>
                <a:rPr lang="it-IT" sz="1200" b="1">
                  <a:solidFill>
                    <a:schemeClr val="bg1"/>
                  </a:solidFill>
                  <a:latin typeface="Arial Unicode MS" pitchFamily="34" charset="-128"/>
                </a:rPr>
                <a:t>Le prescrizioni del presente Regolamento, nessuna esclusa, sono sempre da applicarsi </a:t>
              </a:r>
              <a:r>
                <a:rPr lang="it-IT" sz="1200" b="1">
                  <a:solidFill>
                    <a:srgbClr val="FFFF00"/>
                  </a:solidFill>
                  <a:latin typeface="Arial Unicode MS" pitchFamily="34" charset="-128"/>
                </a:rPr>
                <a:t>fatti salvi i diritti dei terzi</a:t>
              </a:r>
              <a:r>
                <a:rPr lang="it-IT" sz="1200" b="1">
                  <a:solidFill>
                    <a:schemeClr val="bg1"/>
                  </a:solidFill>
                  <a:latin typeface="Arial Unicode MS" pitchFamily="34" charset="-128"/>
                </a:rPr>
                <a:t>.</a:t>
              </a:r>
            </a:p>
          </p:txBody>
        </p:sp>
        <p:sp>
          <p:nvSpPr>
            <p:cNvPr id="4101" name="Text Box 3"/>
            <p:cNvSpPr txBox="1">
              <a:spLocks noChangeArrowheads="1"/>
            </p:cNvSpPr>
            <p:nvPr/>
          </p:nvSpPr>
          <p:spPr bwMode="auto">
            <a:xfrm>
              <a:off x="1224533" y="228268"/>
              <a:ext cx="10081120" cy="707886"/>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OGGETTO E CONTENUTO DEI REGOLAMENTI EDILIZI</a:t>
              </a:r>
            </a:p>
            <a:p>
              <a:pPr algn="just" defTabSz="1069975"/>
              <a:r>
                <a:rPr lang="it-IT" sz="2000" i="1">
                  <a:solidFill>
                    <a:srgbClr val="FFFF00"/>
                  </a:solidFill>
                  <a:latin typeface="Arial Unicode MS" pitchFamily="34" charset="-128"/>
                  <a:ea typeface="Arial Unicode MS" pitchFamily="34" charset="-128"/>
                  <a:cs typeface="Arial Unicode MS" pitchFamily="34" charset="-128"/>
                </a:rPr>
                <a:t>Il nuovo Regolamento Edilizio della Città di Bari</a:t>
              </a:r>
            </a:p>
          </p:txBody>
        </p:sp>
        <p:sp>
          <p:nvSpPr>
            <p:cNvPr id="4102" name="Rettangolo 6"/>
            <p:cNvSpPr>
              <a:spLocks noChangeArrowheads="1"/>
            </p:cNvSpPr>
            <p:nvPr/>
          </p:nvSpPr>
          <p:spPr bwMode="auto">
            <a:xfrm>
              <a:off x="1224533" y="4972672"/>
              <a:ext cx="10081120" cy="2012154"/>
            </a:xfrm>
            <a:prstGeom prst="rect">
              <a:avLst/>
            </a:prstGeom>
            <a:noFill/>
            <a:ln w="9525">
              <a:noFill/>
              <a:miter lim="800000"/>
              <a:headEnd/>
              <a:tailEnd/>
            </a:ln>
          </p:spPr>
          <p:txBody>
            <a:bodyPr>
              <a:spAutoFit/>
            </a:bodyPr>
            <a:lstStyle/>
            <a:p>
              <a:pPr marL="354013" lvl="2" indent="-354013" algn="just" defTabSz="1069975">
                <a:lnSpc>
                  <a:spcPct val="150000"/>
                </a:lnSpc>
                <a:spcAft>
                  <a:spcPts val="600"/>
                </a:spcAft>
                <a:buSzPct val="100000"/>
              </a:pPr>
              <a:r>
                <a:rPr lang="it-IT" sz="1400" b="1">
                  <a:solidFill>
                    <a:srgbClr val="FFFF00"/>
                  </a:solidFill>
                  <a:latin typeface="Arial Unicode MS" pitchFamily="34" charset="-128"/>
                  <a:ea typeface="Arial Unicode MS" pitchFamily="34" charset="-128"/>
                  <a:cs typeface="Arial Unicode MS" pitchFamily="34" charset="-128"/>
                </a:rPr>
                <a:t>Art. 2	Contenuto normativo</a:t>
              </a:r>
            </a:p>
            <a:p>
              <a:pPr marL="536575" indent="-354013" algn="just" defTabSz="1069975" eaLnBrk="0" hangingPunct="0">
                <a:lnSpc>
                  <a:spcPct val="114000"/>
                </a:lnSpc>
                <a:buFontTx/>
                <a:buAutoNum type="arabicPeriod"/>
              </a:pPr>
              <a:r>
                <a:rPr lang="it-IT" sz="1200" b="1">
                  <a:solidFill>
                    <a:schemeClr val="bg1"/>
                  </a:solidFill>
                  <a:latin typeface="Arial Unicode MS" pitchFamily="34" charset="-128"/>
                  <a:ea typeface="Arial Unicode MS" pitchFamily="34" charset="-128"/>
                  <a:cs typeface="Arial Unicode MS" pitchFamily="34" charset="-128"/>
                </a:rPr>
                <a:t>Le disposizioni, i riferimenti e i rimandi alla normativa vigente sono riportate al solo fine di miglior completezza e comprensione del Regolamento, essendo tali norme obbligatorie ed operanti a prescindere dal loro recepimento nella normativa locale; </a:t>
              </a:r>
              <a:r>
                <a:rPr lang="it-IT" sz="1200" b="1">
                  <a:solidFill>
                    <a:srgbClr val="FFFF00"/>
                  </a:solidFill>
                  <a:latin typeface="Arial Unicode MS" pitchFamily="34" charset="-128"/>
                  <a:ea typeface="Arial Unicode MS" pitchFamily="34" charset="-128"/>
                  <a:cs typeface="Arial Unicode MS" pitchFamily="34" charset="-128"/>
                </a:rPr>
                <a:t>in caso di modifiche o integrazioni a tale normativa nazionale o regionale</a:t>
              </a:r>
              <a:r>
                <a:rPr lang="it-IT" sz="1200" b="1">
                  <a:solidFill>
                    <a:schemeClr val="bg1"/>
                  </a:solidFill>
                  <a:latin typeface="Arial Unicode MS" pitchFamily="34" charset="-128"/>
                  <a:ea typeface="Arial Unicode MS" pitchFamily="34" charset="-128"/>
                  <a:cs typeface="Arial Unicode MS" pitchFamily="34" charset="-128"/>
                </a:rPr>
                <a:t>, le norme richiamate nel regolamento ed eventualmente modificate si intendono </a:t>
              </a:r>
              <a:r>
                <a:rPr lang="it-IT" sz="1200" b="1">
                  <a:solidFill>
                    <a:srgbClr val="FFFF00"/>
                  </a:solidFill>
                  <a:latin typeface="Arial Unicode MS" pitchFamily="34" charset="-128"/>
                  <a:ea typeface="Arial Unicode MS" pitchFamily="34" charset="-128"/>
                  <a:cs typeface="Arial Unicode MS" pitchFamily="34" charset="-128"/>
                </a:rPr>
                <a:t>recepite</a:t>
              </a:r>
              <a:r>
                <a:rPr lang="it-IT" sz="1200" b="1">
                  <a:solidFill>
                    <a:schemeClr val="bg1"/>
                  </a:solidFill>
                  <a:latin typeface="Arial Unicode MS" pitchFamily="34" charset="-128"/>
                  <a:ea typeface="Arial Unicode MS" pitchFamily="34" charset="-128"/>
                  <a:cs typeface="Arial Unicode MS" pitchFamily="34" charset="-128"/>
                </a:rPr>
                <a:t> nel presente Regolamento e ne sono </a:t>
              </a:r>
              <a:r>
                <a:rPr lang="it-IT" sz="1200" b="1">
                  <a:solidFill>
                    <a:srgbClr val="FFFF00"/>
                  </a:solidFill>
                  <a:latin typeface="Arial Unicode MS" pitchFamily="34" charset="-128"/>
                  <a:ea typeface="Arial Unicode MS" pitchFamily="34" charset="-128"/>
                  <a:cs typeface="Arial Unicode MS" pitchFamily="34" charset="-128"/>
                </a:rPr>
                <a:t>parte integrante </a:t>
              </a:r>
              <a:r>
                <a:rPr lang="it-IT" sz="1200" b="1">
                  <a:solidFill>
                    <a:schemeClr val="bg1"/>
                  </a:solidFill>
                  <a:latin typeface="Arial Unicode MS" pitchFamily="34" charset="-128"/>
                  <a:ea typeface="Arial Unicode MS" pitchFamily="34" charset="-128"/>
                  <a:cs typeface="Arial Unicode MS" pitchFamily="34" charset="-128"/>
                </a:rPr>
                <a:t>in </a:t>
              </a:r>
              <a:r>
                <a:rPr lang="it-IT" sz="1200" b="1">
                  <a:solidFill>
                    <a:srgbClr val="FFFF00"/>
                  </a:solidFill>
                  <a:latin typeface="Arial Unicode MS" pitchFamily="34" charset="-128"/>
                  <a:ea typeface="Arial Unicode MS" pitchFamily="34" charset="-128"/>
                  <a:cs typeface="Arial Unicode MS" pitchFamily="34" charset="-128"/>
                </a:rPr>
                <a:t>sostituzione</a:t>
              </a:r>
              <a:r>
                <a:rPr lang="it-IT" sz="1200" b="1">
                  <a:solidFill>
                    <a:schemeClr val="bg1"/>
                  </a:solidFill>
                  <a:latin typeface="Arial Unicode MS" pitchFamily="34" charset="-128"/>
                  <a:ea typeface="Arial Unicode MS" pitchFamily="34" charset="-128"/>
                  <a:cs typeface="Arial Unicode MS" pitchFamily="34" charset="-128"/>
                </a:rPr>
                <a:t> di quelle indicate, anche in assenza di esplicito atto di recepimento da parte del Comune.</a:t>
              </a:r>
            </a:p>
            <a:p>
              <a:pPr marL="536575" indent="-354013" algn="just" defTabSz="1069975" eaLnBrk="0" hangingPunct="0">
                <a:lnSpc>
                  <a:spcPct val="114000"/>
                </a:lnSpc>
                <a:buFontTx/>
                <a:buAutoNum type="arabicPeriod"/>
              </a:pPr>
              <a:r>
                <a:rPr lang="it-IT" sz="1200" b="1">
                  <a:solidFill>
                    <a:schemeClr val="bg1"/>
                  </a:solidFill>
                  <a:latin typeface="Arial Unicode MS" pitchFamily="34" charset="-128"/>
                  <a:ea typeface="Arial Unicode MS" pitchFamily="34" charset="-128"/>
                  <a:cs typeface="Arial Unicode MS" pitchFamily="34" charset="-128"/>
                </a:rPr>
                <a:t>Parimenti si intendono introdotte nel presente Regolamento e ne fanno parte integrante le ulteriori disposizioni giuridicamente prevalenti sulle norme locali che venissero emanate successivamente alla sua approvazione.</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magine 3" descr="Sfondo4b.jpg"/>
          <p:cNvPicPr>
            <a:picLocks noChangeAspect="1"/>
          </p:cNvPicPr>
          <p:nvPr/>
        </p:nvPicPr>
        <p:blipFill>
          <a:blip r:embed="rId2" cstate="print"/>
          <a:srcRect/>
          <a:stretch>
            <a:fillRect/>
          </a:stretch>
        </p:blipFill>
        <p:spPr bwMode="auto">
          <a:xfrm>
            <a:off x="7938" y="0"/>
            <a:ext cx="11514137" cy="7200900"/>
          </a:xfrm>
          <a:prstGeom prst="rect">
            <a:avLst/>
          </a:prstGeom>
          <a:noFill/>
          <a:ln w="9525">
            <a:noFill/>
            <a:miter lim="800000"/>
            <a:headEnd/>
            <a:tailEnd/>
          </a:ln>
        </p:spPr>
      </p:pic>
      <p:sp>
        <p:nvSpPr>
          <p:cNvPr id="5123" name="Rettangolo 2"/>
          <p:cNvSpPr>
            <a:spLocks noChangeArrowheads="1"/>
          </p:cNvSpPr>
          <p:nvPr/>
        </p:nvSpPr>
        <p:spPr bwMode="auto">
          <a:xfrm>
            <a:off x="1223963" y="144463"/>
            <a:ext cx="10018712" cy="400050"/>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PREROGATIVE DI UN REGOLAMENTO EDILIZIO SOSTENIBILE</a:t>
            </a:r>
          </a:p>
        </p:txBody>
      </p:sp>
      <p:sp>
        <p:nvSpPr>
          <p:cNvPr id="5124" name="Rettangolo 4"/>
          <p:cNvSpPr>
            <a:spLocks noChangeArrowheads="1"/>
          </p:cNvSpPr>
          <p:nvPr/>
        </p:nvSpPr>
        <p:spPr bwMode="auto">
          <a:xfrm>
            <a:off x="1223963" y="576263"/>
            <a:ext cx="10090150" cy="1169987"/>
          </a:xfrm>
          <a:prstGeom prst="rect">
            <a:avLst/>
          </a:prstGeom>
          <a:noFill/>
          <a:ln w="9525">
            <a:noFill/>
            <a:miter lim="800000"/>
            <a:headEnd/>
            <a:tailEnd/>
          </a:ln>
        </p:spPr>
        <p:txBody>
          <a:bodyPr>
            <a:spAutoFit/>
          </a:bodyPr>
          <a:lstStyle/>
          <a:p>
            <a:pPr marL="723900" indent="-369888" algn="just">
              <a:lnSpc>
                <a:spcPct val="125000"/>
              </a:lnSpc>
              <a:buClr>
                <a:schemeClr val="bg1"/>
              </a:buClr>
              <a:buFont typeface="Arial" charset="0"/>
              <a:buAutoNum type="arabicPeriod"/>
            </a:pPr>
            <a:r>
              <a:rPr lang="it-IT" sz="1400" b="1">
                <a:solidFill>
                  <a:schemeClr val="bg1"/>
                </a:solidFill>
                <a:latin typeface="Arial Unicode MS" pitchFamily="34" charset="-128"/>
              </a:rPr>
              <a:t>Promuove la QUALITA’ DELL’AMBIENTE URBANO</a:t>
            </a:r>
          </a:p>
          <a:p>
            <a:pPr marL="723900" indent="-369888" algn="just">
              <a:lnSpc>
                <a:spcPct val="125000"/>
              </a:lnSpc>
              <a:buClr>
                <a:schemeClr val="bg1"/>
              </a:buClr>
              <a:buFont typeface="Arial" charset="0"/>
              <a:buAutoNum type="arabicPeriod"/>
            </a:pPr>
            <a:r>
              <a:rPr lang="it-IT" sz="1400" b="1">
                <a:solidFill>
                  <a:schemeClr val="bg1"/>
                </a:solidFill>
                <a:latin typeface="Arial Unicode MS" pitchFamily="34" charset="-128"/>
              </a:rPr>
              <a:t>Individua i parametri progettuali ai fini della QUALITA’ DELL’EDIFICIO</a:t>
            </a:r>
          </a:p>
          <a:p>
            <a:pPr marL="723900" indent="-369888" algn="just">
              <a:lnSpc>
                <a:spcPct val="125000"/>
              </a:lnSpc>
              <a:buClr>
                <a:schemeClr val="bg1"/>
              </a:buClr>
              <a:buFont typeface="Arial" charset="0"/>
              <a:buAutoNum type="arabicPeriod"/>
            </a:pPr>
            <a:r>
              <a:rPr lang="it-IT" sz="1400" b="1">
                <a:solidFill>
                  <a:schemeClr val="bg1"/>
                </a:solidFill>
                <a:latin typeface="Arial Unicode MS" pitchFamily="34" charset="-128"/>
              </a:rPr>
              <a:t>Regola la buona pratica progettuale e costruttiva ai fini della TUTELA AMBIENTALE</a:t>
            </a:r>
          </a:p>
          <a:p>
            <a:pPr marL="723900" indent="-369888" algn="just">
              <a:lnSpc>
                <a:spcPct val="125000"/>
              </a:lnSpc>
              <a:buClr>
                <a:schemeClr val="bg1"/>
              </a:buClr>
              <a:buFont typeface="Arial" charset="0"/>
              <a:buAutoNum type="arabicPeriod"/>
            </a:pPr>
            <a:r>
              <a:rPr lang="it-IT" sz="1400" b="1">
                <a:solidFill>
                  <a:schemeClr val="bg1"/>
                </a:solidFill>
                <a:latin typeface="Arial Unicode MS" pitchFamily="34" charset="-128"/>
              </a:rPr>
              <a:t>E’ dotato dell’ALLEGATO PER L’USO EFFICIENTE E SOSTENIBILE DELL’ENERGIA</a:t>
            </a:r>
          </a:p>
        </p:txBody>
      </p:sp>
      <p:sp>
        <p:nvSpPr>
          <p:cNvPr id="5125" name="Rettangolo 10"/>
          <p:cNvSpPr>
            <a:spLocks noChangeArrowheads="1"/>
          </p:cNvSpPr>
          <p:nvPr/>
        </p:nvSpPr>
        <p:spPr bwMode="auto">
          <a:xfrm>
            <a:off x="1223963" y="1728788"/>
            <a:ext cx="10090150" cy="2354262"/>
          </a:xfrm>
          <a:prstGeom prst="rect">
            <a:avLst/>
          </a:prstGeom>
          <a:noFill/>
          <a:ln w="9525">
            <a:noFill/>
            <a:miter lim="800000"/>
            <a:headEnd/>
            <a:tailEnd/>
          </a:ln>
        </p:spPr>
        <p:txBody>
          <a:bodyPr>
            <a:spAutoFit/>
          </a:bodyPr>
          <a:lstStyle/>
          <a:p>
            <a:pPr marL="263525" indent="-263525" algn="just">
              <a:lnSpc>
                <a:spcPct val="150000"/>
              </a:lnSpc>
              <a:buClr>
                <a:schemeClr val="bg1"/>
              </a:buClr>
            </a:pPr>
            <a:r>
              <a:rPr lang="it-IT" sz="1400" b="1">
                <a:solidFill>
                  <a:srgbClr val="FF0000"/>
                </a:solidFill>
                <a:latin typeface="Arial Unicode MS" pitchFamily="34" charset="-128"/>
              </a:rPr>
              <a:t>IL REGOLAMENTO EDILIZIO:</a:t>
            </a:r>
          </a:p>
          <a:p>
            <a:pPr marL="263525" indent="-263525" algn="just">
              <a:lnSpc>
                <a:spcPct val="150000"/>
              </a:lnSpc>
              <a:buClr>
                <a:schemeClr val="bg1"/>
              </a:buClr>
              <a:buFont typeface="Arial" charset="0"/>
              <a:buChar char="•"/>
            </a:pPr>
            <a:r>
              <a:rPr lang="it-IT" sz="1400" b="1">
                <a:solidFill>
                  <a:schemeClr val="bg1"/>
                </a:solidFill>
                <a:latin typeface="Arial Unicode MS" pitchFamily="34" charset="-128"/>
              </a:rPr>
              <a:t>rappresenta lo strumento per il conseguimento degli </a:t>
            </a:r>
            <a:r>
              <a:rPr lang="it-IT" sz="1400" b="1">
                <a:solidFill>
                  <a:srgbClr val="FFFF00"/>
                </a:solidFill>
                <a:latin typeface="Arial Unicode MS" pitchFamily="34" charset="-128"/>
              </a:rPr>
              <a:t>obiettivi di uso efficiente dell’energia</a:t>
            </a:r>
            <a:r>
              <a:rPr lang="it-IT" sz="1400" b="1">
                <a:solidFill>
                  <a:schemeClr val="bg1"/>
                </a:solidFill>
                <a:latin typeface="Arial Unicode MS" pitchFamily="34" charset="-128"/>
              </a:rPr>
              <a:t>, </a:t>
            </a:r>
            <a:r>
              <a:rPr lang="it-IT" sz="1400" b="1">
                <a:solidFill>
                  <a:srgbClr val="FFFF00"/>
                </a:solidFill>
                <a:latin typeface="Arial Unicode MS" pitchFamily="34" charset="-128"/>
              </a:rPr>
              <a:t>contenimento dei consumi</a:t>
            </a:r>
            <a:r>
              <a:rPr lang="it-IT" sz="1400" b="1">
                <a:solidFill>
                  <a:schemeClr val="bg1"/>
                </a:solidFill>
                <a:latin typeface="Arial Unicode MS" pitchFamily="34" charset="-128"/>
              </a:rPr>
              <a:t> e l’utilizzo di </a:t>
            </a:r>
            <a:r>
              <a:rPr lang="it-IT" sz="1400" b="1">
                <a:solidFill>
                  <a:srgbClr val="FFFF00"/>
                </a:solidFill>
                <a:latin typeface="Arial Unicode MS" pitchFamily="34" charset="-128"/>
              </a:rPr>
              <a:t>fonti di energia rinnovabili</a:t>
            </a:r>
            <a:r>
              <a:rPr lang="it-IT" sz="1400" b="1">
                <a:solidFill>
                  <a:schemeClr val="bg1"/>
                </a:solidFill>
                <a:latin typeface="Arial Unicode MS" pitchFamily="34" charset="-128"/>
              </a:rPr>
              <a:t> nelle costruzioni edilizie;</a:t>
            </a:r>
          </a:p>
          <a:p>
            <a:pPr marL="263525" indent="-263525" algn="just">
              <a:lnSpc>
                <a:spcPct val="150000"/>
              </a:lnSpc>
              <a:buClr>
                <a:schemeClr val="bg1"/>
              </a:buClr>
              <a:buFont typeface="Arial" charset="0"/>
              <a:buChar char="•"/>
            </a:pPr>
            <a:r>
              <a:rPr lang="it-IT" sz="1400" b="1">
                <a:solidFill>
                  <a:schemeClr val="bg1"/>
                </a:solidFill>
                <a:latin typeface="Arial Unicode MS" pitchFamily="34" charset="-128"/>
              </a:rPr>
              <a:t>consente di agire sulle </a:t>
            </a:r>
            <a:r>
              <a:rPr lang="it-IT" sz="1400" b="1">
                <a:solidFill>
                  <a:srgbClr val="FFFF00"/>
                </a:solidFill>
                <a:latin typeface="Arial Unicode MS" pitchFamily="34" charset="-128"/>
              </a:rPr>
              <a:t>prestazioni ambientali </a:t>
            </a:r>
            <a:r>
              <a:rPr lang="it-IT" sz="1400" b="1">
                <a:solidFill>
                  <a:schemeClr val="bg1"/>
                </a:solidFill>
                <a:latin typeface="Arial Unicode MS" pitchFamily="34" charset="-128"/>
              </a:rPr>
              <a:t>degli edifici sia in fase di nuove costruzioni sia in fase di riqualificazione;</a:t>
            </a:r>
          </a:p>
          <a:p>
            <a:pPr marL="263525" indent="-263525" algn="just">
              <a:lnSpc>
                <a:spcPct val="150000"/>
              </a:lnSpc>
              <a:buClr>
                <a:schemeClr val="bg1"/>
              </a:buClr>
              <a:buFont typeface="Arial" charset="0"/>
              <a:buChar char="•"/>
            </a:pPr>
            <a:r>
              <a:rPr lang="it-IT" sz="1400" b="1">
                <a:solidFill>
                  <a:schemeClr val="bg1"/>
                </a:solidFill>
                <a:latin typeface="Arial Unicode MS" pitchFamily="34" charset="-128"/>
              </a:rPr>
              <a:t>concretizza, in </a:t>
            </a:r>
            <a:r>
              <a:rPr lang="it-IT" sz="1400" b="1">
                <a:solidFill>
                  <a:srgbClr val="FFFF00"/>
                </a:solidFill>
                <a:latin typeface="Arial Unicode MS" pitchFamily="34" charset="-128"/>
              </a:rPr>
              <a:t>requisiti progettuali </a:t>
            </a:r>
            <a:r>
              <a:rPr lang="it-IT" sz="1400" b="1">
                <a:solidFill>
                  <a:schemeClr val="bg1"/>
                </a:solidFill>
                <a:latin typeface="Arial Unicode MS" pitchFamily="34" charset="-128"/>
              </a:rPr>
              <a:t>a cui devono rispondere gli interventi edilizi del territorio comunale, le esigenze di miglioramento dell’</a:t>
            </a:r>
            <a:r>
              <a:rPr lang="it-IT" sz="1400" b="1">
                <a:solidFill>
                  <a:srgbClr val="FFFF00"/>
                </a:solidFill>
                <a:latin typeface="Arial Unicode MS" pitchFamily="34" charset="-128"/>
              </a:rPr>
              <a:t>efficienza energetica</a:t>
            </a:r>
            <a:r>
              <a:rPr lang="it-IT" sz="1400" b="1">
                <a:solidFill>
                  <a:schemeClr val="bg1"/>
                </a:solidFill>
                <a:latin typeface="Arial Unicode MS" pitchFamily="34" charset="-128"/>
              </a:rPr>
              <a:t>, di </a:t>
            </a:r>
            <a:r>
              <a:rPr lang="it-IT" sz="1400" b="1">
                <a:solidFill>
                  <a:srgbClr val="FFFF00"/>
                </a:solidFill>
                <a:latin typeface="Arial Unicode MS" pitchFamily="34" charset="-128"/>
              </a:rPr>
              <a:t>risparmio energetico </a:t>
            </a:r>
            <a:r>
              <a:rPr lang="it-IT" sz="1400" b="1">
                <a:solidFill>
                  <a:schemeClr val="bg1"/>
                </a:solidFill>
                <a:latin typeface="Arial Unicode MS" pitchFamily="34" charset="-128"/>
              </a:rPr>
              <a:t>e di </a:t>
            </a:r>
            <a:r>
              <a:rPr lang="it-IT" sz="1400" b="1">
                <a:solidFill>
                  <a:srgbClr val="FFFF00"/>
                </a:solidFill>
                <a:latin typeface="Arial Unicode MS" pitchFamily="34" charset="-128"/>
              </a:rPr>
              <a:t>contenimento dei consumi </a:t>
            </a:r>
            <a:r>
              <a:rPr lang="it-IT" sz="1400" b="1">
                <a:solidFill>
                  <a:schemeClr val="bg1"/>
                </a:solidFill>
                <a:latin typeface="Arial Unicode MS" pitchFamily="34" charset="-128"/>
              </a:rPr>
              <a:t>energetici e di </a:t>
            </a:r>
            <a:r>
              <a:rPr lang="it-IT" sz="1400" b="1">
                <a:solidFill>
                  <a:srgbClr val="FFFF00"/>
                </a:solidFill>
                <a:latin typeface="Arial Unicode MS" pitchFamily="34" charset="-128"/>
              </a:rPr>
              <a:t>tutela della qualità dell’aria </a:t>
            </a:r>
            <a:r>
              <a:rPr lang="it-IT" sz="1400" b="1">
                <a:solidFill>
                  <a:schemeClr val="bg1"/>
                </a:solidFill>
                <a:latin typeface="Arial Unicode MS" pitchFamily="34" charset="-128"/>
              </a:rPr>
              <a:t>.</a:t>
            </a:r>
          </a:p>
        </p:txBody>
      </p:sp>
      <p:sp>
        <p:nvSpPr>
          <p:cNvPr id="12" name="CasellaDiTesto 11"/>
          <p:cNvSpPr txBox="1"/>
          <p:nvPr/>
        </p:nvSpPr>
        <p:spPr>
          <a:xfrm>
            <a:off x="1223963" y="4032250"/>
            <a:ext cx="10082212" cy="3000375"/>
          </a:xfrm>
          <a:prstGeom prst="rect">
            <a:avLst/>
          </a:prstGeom>
          <a:noFill/>
        </p:spPr>
        <p:txBody>
          <a:bodyPr>
            <a:spAutoFit/>
          </a:bodyPr>
          <a:lstStyle/>
          <a:p>
            <a:pPr>
              <a:lnSpc>
                <a:spcPct val="150000"/>
              </a:lnSpc>
              <a:defRPr/>
            </a:pPr>
            <a:r>
              <a:rPr lang="it-IT" sz="1400" b="1" dirty="0">
                <a:solidFill>
                  <a:srgbClr val="FF0000"/>
                </a:solidFill>
                <a:latin typeface="Arial Unicode MS" pitchFamily="34" charset="-128"/>
              </a:rPr>
              <a:t>L’ALLEGATO PER L’USO EFFICIENTE E SOSTENIBILE DELL’ENERGIA:</a:t>
            </a:r>
          </a:p>
          <a:p>
            <a:pPr marL="263525" indent="-263525" algn="just">
              <a:lnSpc>
                <a:spcPct val="150000"/>
              </a:lnSpc>
              <a:buClr>
                <a:schemeClr val="bg1"/>
              </a:buClr>
              <a:buFont typeface="Arial" pitchFamily="34" charset="0"/>
              <a:buChar char="•"/>
              <a:defRPr/>
            </a:pPr>
            <a:r>
              <a:rPr lang="it-IT" sz="1400" b="1" dirty="0">
                <a:solidFill>
                  <a:schemeClr val="bg1"/>
                </a:solidFill>
                <a:latin typeface="Arial Unicode MS" pitchFamily="34" charset="-128"/>
              </a:rPr>
              <a:t>Definisce azioni concrete di </a:t>
            </a:r>
            <a:r>
              <a:rPr lang="it-IT" sz="1400" b="1" dirty="0">
                <a:solidFill>
                  <a:srgbClr val="FFFF00"/>
                </a:solidFill>
                <a:latin typeface="Arial Unicode MS" pitchFamily="34" charset="-128"/>
              </a:rPr>
              <a:t>mitigazione</a:t>
            </a:r>
            <a:r>
              <a:rPr lang="it-IT" sz="1400" b="1" dirty="0">
                <a:solidFill>
                  <a:schemeClr val="bg1"/>
                </a:solidFill>
                <a:latin typeface="Arial Unicode MS" pitchFamily="34" charset="-128"/>
              </a:rPr>
              <a:t> e </a:t>
            </a:r>
            <a:r>
              <a:rPr lang="it-IT" sz="1400" b="1" dirty="0">
                <a:solidFill>
                  <a:srgbClr val="FFFF00"/>
                </a:solidFill>
                <a:latin typeface="Arial Unicode MS" pitchFamily="34" charset="-128"/>
              </a:rPr>
              <a:t>adattamento </a:t>
            </a:r>
            <a:r>
              <a:rPr lang="it-IT" sz="1400" b="1" dirty="0">
                <a:solidFill>
                  <a:schemeClr val="bg1"/>
                </a:solidFill>
                <a:latin typeface="Arial Unicode MS" pitchFamily="34" charset="-128"/>
              </a:rPr>
              <a:t>che richiedono la condivisione da parte degli attori del processo edilizio, incentivando il privato a contribuire agli obiettivi prefissati dall'Amministrazione nell'edilizia privata;</a:t>
            </a:r>
          </a:p>
          <a:p>
            <a:pPr marL="263525" indent="-263525" algn="just">
              <a:lnSpc>
                <a:spcPct val="150000"/>
              </a:lnSpc>
              <a:buClr>
                <a:schemeClr val="bg1"/>
              </a:buClr>
              <a:buFont typeface="Arial" pitchFamily="34" charset="0"/>
              <a:buChar char="•"/>
              <a:defRPr/>
            </a:pPr>
            <a:r>
              <a:rPr lang="it-IT" sz="1400" b="1" dirty="0">
                <a:solidFill>
                  <a:schemeClr val="bg1"/>
                </a:solidFill>
                <a:latin typeface="Arial Unicode MS" pitchFamily="34" charset="-128"/>
              </a:rPr>
              <a:t>indica i </a:t>
            </a:r>
            <a:r>
              <a:rPr lang="it-IT" sz="1400" b="1" dirty="0">
                <a:solidFill>
                  <a:srgbClr val="FFFF00"/>
                </a:solidFill>
                <a:latin typeface="Arial Unicode MS" pitchFamily="34" charset="-128"/>
              </a:rPr>
              <a:t>requisiti di natura volontaria </a:t>
            </a:r>
            <a:r>
              <a:rPr lang="it-IT" sz="1400" b="1" dirty="0">
                <a:solidFill>
                  <a:schemeClr val="bg1"/>
                </a:solidFill>
                <a:latin typeface="Arial Unicode MS" pitchFamily="34" charset="-128"/>
              </a:rPr>
              <a:t>nelle costruzioni edilizie che possono essere valorizzati e ricompensati da parte dell’Amministrazione, mediante </a:t>
            </a:r>
            <a:r>
              <a:rPr lang="it-IT" sz="1400" b="1" dirty="0">
                <a:solidFill>
                  <a:srgbClr val="FFFF00"/>
                </a:solidFill>
                <a:latin typeface="Arial Unicode MS" pitchFamily="34" charset="-128"/>
              </a:rPr>
              <a:t>premialità </a:t>
            </a:r>
            <a:r>
              <a:rPr lang="it-IT" sz="1400" b="1" dirty="0">
                <a:solidFill>
                  <a:schemeClr val="bg1"/>
                </a:solidFill>
                <a:latin typeface="Arial Unicode MS" pitchFamily="34" charset="-128"/>
              </a:rPr>
              <a:t>di carattere economico-normativo, a ristoro dei relativi extra-costi rispetto alle tradizionali realizzazioni conformi ai requisiti di legge;</a:t>
            </a:r>
          </a:p>
          <a:p>
            <a:pPr marL="263525" indent="-263525" algn="just">
              <a:lnSpc>
                <a:spcPct val="150000"/>
              </a:lnSpc>
              <a:buClr>
                <a:schemeClr val="bg1"/>
              </a:buClr>
              <a:buFont typeface="Arial" pitchFamily="34" charset="0"/>
              <a:buChar char="•"/>
              <a:defRPr/>
            </a:pPr>
            <a:r>
              <a:rPr lang="it-IT" sz="1400" b="1" dirty="0">
                <a:solidFill>
                  <a:schemeClr val="bg1"/>
                </a:solidFill>
                <a:latin typeface="Arial Unicode MS" pitchFamily="34" charset="-128"/>
              </a:rPr>
              <a:t>Individua due tipologie di requisiti, ovvero, quelli regolamentati dalla Amministrazione Comunale, sulla base di proprie scelte autonome di politica energetica , e quelli derivanti dall’applicazione dei norme regionali (per esempio in Puglia si faccia riferimento alla L.R.  n. 13/08 e ss.mm.ii.).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3" descr="Sfondo4b.jpg"/>
          <p:cNvPicPr>
            <a:picLocks noChangeAspect="1"/>
          </p:cNvPicPr>
          <p:nvPr/>
        </p:nvPicPr>
        <p:blipFill>
          <a:blip r:embed="rId2" cstate="print"/>
          <a:srcRect/>
          <a:stretch>
            <a:fillRect/>
          </a:stretch>
        </p:blipFill>
        <p:spPr bwMode="auto">
          <a:xfrm>
            <a:off x="0" y="0"/>
            <a:ext cx="11514138" cy="7200900"/>
          </a:xfrm>
          <a:prstGeom prst="rect">
            <a:avLst/>
          </a:prstGeom>
          <a:noFill/>
          <a:ln w="9525">
            <a:noFill/>
            <a:miter lim="800000"/>
            <a:headEnd/>
            <a:tailEnd/>
          </a:ln>
        </p:spPr>
      </p:pic>
      <p:sp>
        <p:nvSpPr>
          <p:cNvPr id="6147" name="Rettangolo 5"/>
          <p:cNvSpPr>
            <a:spLocks noChangeArrowheads="1"/>
          </p:cNvSpPr>
          <p:nvPr/>
        </p:nvSpPr>
        <p:spPr bwMode="auto">
          <a:xfrm>
            <a:off x="1223963" y="215900"/>
            <a:ext cx="10018712" cy="708025"/>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LA QUALITÀ AMBIENTALE URBANA</a:t>
            </a:r>
          </a:p>
          <a:p>
            <a:pPr algn="just" defTabSz="1069975"/>
            <a:r>
              <a:rPr lang="it-IT" sz="2000" b="1" i="1">
                <a:solidFill>
                  <a:srgbClr val="FFFF00"/>
                </a:solidFill>
                <a:latin typeface="Arial Unicode MS" pitchFamily="34" charset="-128"/>
                <a:ea typeface="Arial Unicode MS" pitchFamily="34" charset="-128"/>
                <a:cs typeface="Arial Unicode MS" pitchFamily="34" charset="-128"/>
              </a:rPr>
              <a:t>Aspetti bioclimatici del Regolamento</a:t>
            </a:r>
          </a:p>
        </p:txBody>
      </p:sp>
      <p:sp>
        <p:nvSpPr>
          <p:cNvPr id="7" name="Rettangolo 6"/>
          <p:cNvSpPr/>
          <p:nvPr/>
        </p:nvSpPr>
        <p:spPr>
          <a:xfrm>
            <a:off x="1223963" y="844550"/>
            <a:ext cx="10090150" cy="6048375"/>
          </a:xfrm>
          <a:prstGeom prst="rect">
            <a:avLst/>
          </a:prstGeom>
        </p:spPr>
        <p:txBody>
          <a:bodyPr>
            <a:spAutoFit/>
          </a:bodyPr>
          <a:lstStyle/>
          <a:p>
            <a:pPr marL="609600" indent="-609600" algn="just">
              <a:lnSpc>
                <a:spcPct val="150000"/>
              </a:lnSpc>
              <a:buClr>
                <a:schemeClr val="bg1"/>
              </a:buClr>
              <a:buFont typeface="+mj-lt"/>
              <a:buAutoNum type="alphaUcPeriod"/>
              <a:defRPr/>
            </a:pPr>
            <a:r>
              <a:rPr lang="it-IT" sz="1600" b="1" dirty="0">
                <a:solidFill>
                  <a:srgbClr val="FF0000"/>
                </a:solidFill>
                <a:latin typeface="Arial Unicode MS" pitchFamily="34" charset="-128"/>
              </a:rPr>
              <a:t>OBIETTIVI </a:t>
            </a:r>
          </a:p>
          <a:p>
            <a:pPr marL="1066800" lvl="1" indent="-609600" algn="just">
              <a:lnSpc>
                <a:spcPct val="150000"/>
              </a:lnSpc>
              <a:buClr>
                <a:schemeClr val="bg1"/>
              </a:buClr>
              <a:buFont typeface="+mj-lt"/>
              <a:buAutoNum type="arabicPeriod"/>
              <a:defRPr/>
            </a:pPr>
            <a:r>
              <a:rPr lang="it-IT" sz="1400" b="1" dirty="0">
                <a:solidFill>
                  <a:schemeClr val="bg1"/>
                </a:solidFill>
                <a:latin typeface="Arial Unicode MS" pitchFamily="34" charset="-128"/>
              </a:rPr>
              <a:t>realizzare, sia negli ambiti privati che nelle attrezzature e nei servizi per la collettività, una più elevata qualità della vita nel rispetto dei valori storici, ambientali e percettivi presenti nella Città;</a:t>
            </a:r>
          </a:p>
          <a:p>
            <a:pPr marL="1066800" lvl="1" indent="-609600" algn="just">
              <a:lnSpc>
                <a:spcPct val="150000"/>
              </a:lnSpc>
              <a:buClr>
                <a:schemeClr val="bg1"/>
              </a:buClr>
              <a:buFont typeface="+mj-lt"/>
              <a:buAutoNum type="arabicPeriod"/>
              <a:defRPr/>
            </a:pPr>
            <a:r>
              <a:rPr lang="it-IT" sz="1400" b="1" dirty="0">
                <a:solidFill>
                  <a:schemeClr val="bg1"/>
                </a:solidFill>
                <a:latin typeface="Arial Unicode MS" pitchFamily="34" charset="-128"/>
              </a:rPr>
              <a:t>riduzione degli inquinanti in atmosfera attraverso l’adeguamento della normativa edilizia;</a:t>
            </a:r>
          </a:p>
          <a:p>
            <a:pPr marL="1066800" lvl="1" indent="-609600" algn="just">
              <a:lnSpc>
                <a:spcPct val="150000"/>
              </a:lnSpc>
              <a:buClr>
                <a:schemeClr val="bg1"/>
              </a:buClr>
              <a:buFont typeface="+mj-lt"/>
              <a:buAutoNum type="arabicPeriod"/>
              <a:defRPr/>
            </a:pPr>
            <a:r>
              <a:rPr lang="it-IT" sz="1400" b="1" dirty="0">
                <a:solidFill>
                  <a:schemeClr val="bg1"/>
                </a:solidFill>
                <a:latin typeface="Arial Unicode MS" pitchFamily="34" charset="-128"/>
              </a:rPr>
              <a:t>contribuire al decoro urbano attraverso scelte compatibili con la salvaguardia dell’ambiente naturale e costruito.</a:t>
            </a:r>
            <a:endParaRPr lang="it-IT" sz="1200" b="1" dirty="0">
              <a:solidFill>
                <a:schemeClr val="bg1"/>
              </a:solidFill>
              <a:latin typeface="Arial Unicode MS" pitchFamily="34" charset="-128"/>
            </a:endParaRPr>
          </a:p>
          <a:p>
            <a:pPr marL="609600" indent="-609600" algn="just">
              <a:lnSpc>
                <a:spcPct val="150000"/>
              </a:lnSpc>
              <a:buClr>
                <a:schemeClr val="bg1"/>
              </a:buClr>
              <a:buFont typeface="+mj-lt"/>
              <a:buAutoNum type="alphaUcPeriod" startAt="2"/>
              <a:defRPr/>
            </a:pPr>
            <a:r>
              <a:rPr lang="it-IT" sz="1600" b="1" dirty="0">
                <a:solidFill>
                  <a:srgbClr val="FF0000"/>
                </a:solidFill>
                <a:latin typeface="Arial Unicode MS" pitchFamily="34" charset="-128"/>
              </a:rPr>
              <a:t>METODI </a:t>
            </a:r>
          </a:p>
          <a:p>
            <a:pPr marL="1066800" lvl="1" indent="-609600" algn="just">
              <a:lnSpc>
                <a:spcPct val="150000"/>
              </a:lnSpc>
              <a:buClr>
                <a:schemeClr val="bg1"/>
              </a:buClr>
              <a:buFont typeface="+mj-lt"/>
              <a:buAutoNum type="arabicPeriod"/>
              <a:defRPr/>
            </a:pPr>
            <a:r>
              <a:rPr lang="it-IT" sz="1400" b="1" dirty="0">
                <a:solidFill>
                  <a:schemeClr val="bg1"/>
                </a:solidFill>
                <a:latin typeface="Arial Unicode MS" pitchFamily="34" charset="-128"/>
              </a:rPr>
              <a:t>riduzione consumo energetico;</a:t>
            </a:r>
          </a:p>
          <a:p>
            <a:pPr marL="1066800" lvl="1" indent="-609600" algn="just">
              <a:lnSpc>
                <a:spcPct val="150000"/>
              </a:lnSpc>
              <a:buClr>
                <a:schemeClr val="bg1"/>
              </a:buClr>
              <a:buFont typeface="+mj-lt"/>
              <a:buAutoNum type="arabicPeriod"/>
              <a:defRPr/>
            </a:pPr>
            <a:r>
              <a:rPr lang="it-IT" sz="1400" b="1" dirty="0">
                <a:solidFill>
                  <a:schemeClr val="bg1"/>
                </a:solidFill>
                <a:latin typeface="Arial Unicode MS" pitchFamily="34" charset="-128"/>
              </a:rPr>
              <a:t>captazione ed accumulo di energia solare termica;</a:t>
            </a:r>
          </a:p>
          <a:p>
            <a:pPr marL="1066800" lvl="1" indent="-609600" algn="just">
              <a:lnSpc>
                <a:spcPct val="150000"/>
              </a:lnSpc>
              <a:buClr>
                <a:schemeClr val="bg1"/>
              </a:buClr>
              <a:buFont typeface="+mj-lt"/>
              <a:buAutoNum type="arabicPeriod"/>
              <a:defRPr/>
            </a:pPr>
            <a:r>
              <a:rPr lang="it-IT" sz="1400" b="1" dirty="0">
                <a:solidFill>
                  <a:schemeClr val="bg1"/>
                </a:solidFill>
                <a:latin typeface="Arial Unicode MS" pitchFamily="34" charset="-128"/>
              </a:rPr>
              <a:t>filtrazione degli elementi inquinanti e produzione di ossigeno;</a:t>
            </a:r>
          </a:p>
          <a:p>
            <a:pPr marL="1066800" lvl="1" indent="-609600" algn="just">
              <a:lnSpc>
                <a:spcPct val="150000"/>
              </a:lnSpc>
              <a:buClr>
                <a:schemeClr val="bg1"/>
              </a:buClr>
              <a:buFont typeface="+mj-lt"/>
              <a:buAutoNum type="arabicPeriod"/>
              <a:defRPr/>
            </a:pPr>
            <a:r>
              <a:rPr lang="it-IT" sz="1400" b="1" dirty="0">
                <a:solidFill>
                  <a:schemeClr val="bg1"/>
                </a:solidFill>
                <a:latin typeface="Arial Unicode MS" pitchFamily="34" charset="-128"/>
              </a:rPr>
              <a:t>controllo delle fonti di inquinanti immesse in atmosfera.</a:t>
            </a:r>
          </a:p>
          <a:p>
            <a:pPr marL="609600" indent="-609600" algn="just">
              <a:lnSpc>
                <a:spcPct val="150000"/>
              </a:lnSpc>
              <a:buClr>
                <a:schemeClr val="bg1"/>
              </a:buClr>
              <a:buFont typeface="+mj-lt"/>
              <a:buAutoNum type="alphaUcPeriod" startAt="3"/>
              <a:defRPr/>
            </a:pPr>
            <a:r>
              <a:rPr lang="it-IT" sz="1600" b="1" dirty="0">
                <a:solidFill>
                  <a:srgbClr val="FF0000"/>
                </a:solidFill>
                <a:latin typeface="Arial Unicode MS" pitchFamily="34" charset="-128"/>
              </a:rPr>
              <a:t>STRUMENTI</a:t>
            </a:r>
          </a:p>
          <a:p>
            <a:pPr marL="539750" lvl="1" indent="-346075" algn="just">
              <a:lnSpc>
                <a:spcPct val="150000"/>
              </a:lnSpc>
              <a:buClr>
                <a:schemeClr val="bg1"/>
              </a:buClr>
              <a:buFont typeface="+mj-lt"/>
              <a:buAutoNum type="alphaLcPeriod"/>
              <a:defRPr/>
            </a:pPr>
            <a:r>
              <a:rPr lang="it-IT" sz="1400" b="1" dirty="0">
                <a:solidFill>
                  <a:schemeClr val="bg1"/>
                </a:solidFill>
                <a:latin typeface="Arial Unicode MS" pitchFamily="34" charset="-128"/>
              </a:rPr>
              <a:t>promuovere l’isolamento termico dei fabbricati nuovi e da ristrutturare e l’incremento di spazi accessori a funzione schermante o coibentante (logge, porticati, tettoie, elementi ombreggianti, sottotetti ecc.) mediante incentivi di tipo edilizio ed economico;</a:t>
            </a:r>
          </a:p>
          <a:p>
            <a:pPr marL="539750" lvl="1" indent="-346075" algn="just">
              <a:lnSpc>
                <a:spcPct val="150000"/>
              </a:lnSpc>
              <a:buClr>
                <a:schemeClr val="bg1"/>
              </a:buClr>
              <a:buFont typeface="+mj-lt"/>
              <a:buAutoNum type="alphaLcPeriod"/>
              <a:defRPr/>
            </a:pPr>
            <a:r>
              <a:rPr lang="it-IT" sz="1400" b="1" dirty="0">
                <a:solidFill>
                  <a:schemeClr val="bg1"/>
                </a:solidFill>
                <a:latin typeface="Arial Unicode MS" pitchFamily="34" charset="-128"/>
              </a:rPr>
              <a:t>promuovere il risparmio energetico, lo sviluppo delle fonti rinnovabili, l’uso efficiente dell’energia e la bioedilizia, attraverso incentivi normativi di tipo edilizio (ampliamenti volumetrici) ed economico( riduzione degli oneri concessori);</a:t>
            </a:r>
          </a:p>
          <a:p>
            <a:pPr marL="539750" lvl="1" indent="-346075" algn="just">
              <a:lnSpc>
                <a:spcPct val="150000"/>
              </a:lnSpc>
              <a:buClr>
                <a:schemeClr val="bg1"/>
              </a:buClr>
              <a:buFont typeface="+mj-lt"/>
              <a:buAutoNum type="alphaLcPeriod"/>
              <a:defRPr/>
            </a:pPr>
            <a:r>
              <a:rPr lang="it-IT" sz="1400" b="1" dirty="0">
                <a:solidFill>
                  <a:schemeClr val="bg1"/>
                </a:solidFill>
                <a:latin typeface="Arial Unicode MS" pitchFamily="34" charset="-128"/>
              </a:rPr>
              <a:t>conservare e potenziare gli spazi verdi pubblici e privati;</a:t>
            </a:r>
          </a:p>
          <a:p>
            <a:pPr marL="539750" lvl="1" indent="-346075" algn="just">
              <a:lnSpc>
                <a:spcPct val="150000"/>
              </a:lnSpc>
              <a:buClr>
                <a:schemeClr val="bg1"/>
              </a:buClr>
              <a:buFont typeface="+mj-lt"/>
              <a:buAutoNum type="alphaLcPeriod"/>
              <a:defRPr/>
            </a:pPr>
            <a:r>
              <a:rPr lang="it-IT" sz="1400" b="1" dirty="0">
                <a:solidFill>
                  <a:schemeClr val="bg1"/>
                </a:solidFill>
                <a:latin typeface="Arial Unicode MS" pitchFamily="34" charset="-128"/>
              </a:rPr>
              <a:t>controllare i progetti di riscaldamento e di isolamento termico e la loro fedele esecuzione.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magine 3" descr="Sfondo4b.jpg"/>
          <p:cNvPicPr>
            <a:picLocks noChangeAspect="1"/>
          </p:cNvPicPr>
          <p:nvPr/>
        </p:nvPicPr>
        <p:blipFill>
          <a:blip r:embed="rId2" cstate="print"/>
          <a:srcRect/>
          <a:stretch>
            <a:fillRect/>
          </a:stretch>
        </p:blipFill>
        <p:spPr bwMode="auto">
          <a:xfrm>
            <a:off x="4763" y="0"/>
            <a:ext cx="11512550" cy="7200900"/>
          </a:xfrm>
          <a:prstGeom prst="rect">
            <a:avLst/>
          </a:prstGeom>
          <a:noFill/>
          <a:ln w="9525">
            <a:noFill/>
            <a:miter lim="800000"/>
            <a:headEnd/>
            <a:tailEnd/>
          </a:ln>
        </p:spPr>
      </p:pic>
      <p:sp>
        <p:nvSpPr>
          <p:cNvPr id="7171" name="Rettangolo 4"/>
          <p:cNvSpPr>
            <a:spLocks noChangeArrowheads="1"/>
          </p:cNvSpPr>
          <p:nvPr/>
        </p:nvSpPr>
        <p:spPr bwMode="auto">
          <a:xfrm>
            <a:off x="1223963" y="228600"/>
            <a:ext cx="10082212" cy="708025"/>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LA QUALITÀ  DELL’AMBIENTE URBANO</a:t>
            </a:r>
          </a:p>
          <a:p>
            <a:pPr algn="just" defTabSz="1069975"/>
            <a:r>
              <a:rPr lang="it-IT" sz="2000" i="1">
                <a:solidFill>
                  <a:srgbClr val="FFFF00"/>
                </a:solidFill>
                <a:latin typeface="Arial Unicode MS" pitchFamily="34" charset="-128"/>
                <a:ea typeface="Arial Unicode MS" pitchFamily="34" charset="-128"/>
                <a:cs typeface="Arial Unicode MS" pitchFamily="34" charset="-128"/>
              </a:rPr>
              <a:t>Elementi della qualità urbana</a:t>
            </a:r>
          </a:p>
        </p:txBody>
      </p:sp>
      <p:sp>
        <p:nvSpPr>
          <p:cNvPr id="7172" name="Rettangolo 5"/>
          <p:cNvSpPr>
            <a:spLocks noChangeArrowheads="1"/>
          </p:cNvSpPr>
          <p:nvPr/>
        </p:nvSpPr>
        <p:spPr bwMode="auto">
          <a:xfrm>
            <a:off x="6913165" y="2232298"/>
            <a:ext cx="4248472" cy="1492716"/>
          </a:xfrm>
          <a:prstGeom prst="rect">
            <a:avLst/>
          </a:prstGeom>
          <a:noFill/>
          <a:ln w="9525">
            <a:noFill/>
            <a:miter lim="800000"/>
            <a:headEnd/>
            <a:tailEnd/>
          </a:ln>
        </p:spPr>
        <p:txBody>
          <a:bodyPr wrap="square">
            <a:spAutoFit/>
          </a:bodyPr>
          <a:lstStyle/>
          <a:p>
            <a:pPr marL="360363" indent="-360363" algn="just">
              <a:lnSpc>
                <a:spcPct val="130000"/>
              </a:lnSpc>
              <a:buFont typeface="Wingdings" pitchFamily="2" charset="2"/>
              <a:buChar char="q"/>
            </a:pPr>
            <a:r>
              <a:rPr lang="it-IT" sz="1400" b="1" dirty="0" smtClean="0">
                <a:solidFill>
                  <a:schemeClr val="bg1"/>
                </a:solidFill>
                <a:latin typeface="Arial Unicode MS" pitchFamily="34" charset="-128"/>
              </a:rPr>
              <a:t>SPAZI </a:t>
            </a:r>
            <a:r>
              <a:rPr lang="it-IT" sz="1400" b="1" dirty="0">
                <a:solidFill>
                  <a:schemeClr val="bg1"/>
                </a:solidFill>
                <a:latin typeface="Arial Unicode MS" pitchFamily="34" charset="-128"/>
              </a:rPr>
              <a:t>PRIVATI</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Accessi</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Recinzioni e aree scoperte</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Parcheggi privati </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Strade e passaggi </a:t>
            </a:r>
            <a:r>
              <a:rPr lang="it-IT" sz="1400" b="1" dirty="0" smtClean="0">
                <a:solidFill>
                  <a:schemeClr val="bg1"/>
                </a:solidFill>
                <a:latin typeface="Arial Unicode MS" pitchFamily="34" charset="-128"/>
              </a:rPr>
              <a:t>privati</a:t>
            </a:r>
            <a:endParaRPr lang="it-IT" sz="1400" b="1" dirty="0">
              <a:solidFill>
                <a:schemeClr val="bg1"/>
              </a:solidFill>
              <a:latin typeface="Arial Unicode MS" pitchFamily="34" charset="-128"/>
            </a:endParaRPr>
          </a:p>
        </p:txBody>
      </p:sp>
      <p:pic>
        <p:nvPicPr>
          <p:cNvPr id="5" name="Picture 6" descr="finale_diapo"/>
          <p:cNvPicPr>
            <a:picLocks noChangeAspect="1" noChangeArrowheads="1"/>
          </p:cNvPicPr>
          <p:nvPr/>
        </p:nvPicPr>
        <p:blipFill>
          <a:blip r:embed="rId3" cstate="print"/>
          <a:stretch>
            <a:fillRect/>
          </a:stretch>
        </p:blipFill>
        <p:spPr bwMode="auto">
          <a:xfrm>
            <a:off x="7522884" y="3816474"/>
            <a:ext cx="3710761" cy="3138203"/>
          </a:xfrm>
          <a:prstGeom prst="rect">
            <a:avLst/>
          </a:prstGeom>
          <a:noFill/>
          <a:effectLst>
            <a:innerShdw blurRad="114300">
              <a:prstClr val="black"/>
            </a:innerShdw>
          </a:effectLst>
        </p:spPr>
      </p:pic>
      <p:sp>
        <p:nvSpPr>
          <p:cNvPr id="9" name="Rettangolo 5"/>
          <p:cNvSpPr>
            <a:spLocks noChangeArrowheads="1"/>
          </p:cNvSpPr>
          <p:nvPr/>
        </p:nvSpPr>
        <p:spPr bwMode="auto">
          <a:xfrm>
            <a:off x="1152526" y="4608562"/>
            <a:ext cx="5400600" cy="2332946"/>
          </a:xfrm>
          <a:prstGeom prst="rect">
            <a:avLst/>
          </a:prstGeom>
          <a:noFill/>
          <a:ln w="9525">
            <a:noFill/>
            <a:miter lim="800000"/>
            <a:headEnd/>
            <a:tailEnd/>
          </a:ln>
        </p:spPr>
        <p:txBody>
          <a:bodyPr wrap="square">
            <a:spAutoFit/>
          </a:bodyPr>
          <a:lstStyle/>
          <a:p>
            <a:pPr marL="360363" indent="-360363" algn="just">
              <a:lnSpc>
                <a:spcPct val="130000"/>
              </a:lnSpc>
              <a:buFont typeface="Wingdings" pitchFamily="2" charset="2"/>
              <a:buChar char="q"/>
            </a:pPr>
            <a:r>
              <a:rPr lang="it-IT" sz="1400" b="1" dirty="0" smtClean="0">
                <a:solidFill>
                  <a:schemeClr val="bg1"/>
                </a:solidFill>
                <a:latin typeface="Arial Unicode MS" pitchFamily="34" charset="-128"/>
              </a:rPr>
              <a:t>INSERIMENTO </a:t>
            </a:r>
            <a:r>
              <a:rPr lang="it-IT" sz="1400" b="1" dirty="0">
                <a:solidFill>
                  <a:schemeClr val="bg1"/>
                </a:solidFill>
                <a:latin typeface="Arial Unicode MS" pitchFamily="34" charset="-128"/>
              </a:rPr>
              <a:t>DELLE COSTRUZIONI NEL CONTESTO </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Decoro delle costruzioni</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Allineamenti ed arretramenti</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Portici e gallerie</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Prospetti e facciate</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Opere esteriori</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Impianti tecnologici di facciata</a:t>
            </a:r>
          </a:p>
          <a:p>
            <a:pPr marL="1074738" lvl="3" indent="-354013" algn="just" eaLnBrk="0" hangingPunct="0">
              <a:lnSpc>
                <a:spcPct val="130000"/>
              </a:lnSpc>
              <a:buClr>
                <a:schemeClr val="bg1"/>
              </a:buClr>
              <a:buFont typeface="Arial" charset="0"/>
              <a:buChar char="•"/>
            </a:pPr>
            <a:r>
              <a:rPr lang="it-IT" sz="1400" b="1" dirty="0">
                <a:solidFill>
                  <a:schemeClr val="bg1"/>
                </a:solidFill>
                <a:latin typeface="Arial Unicode MS" pitchFamily="34" charset="-128"/>
              </a:rPr>
              <a:t>Interventi sul patrimonio edilizio storico</a:t>
            </a:r>
          </a:p>
        </p:txBody>
      </p:sp>
      <p:sp>
        <p:nvSpPr>
          <p:cNvPr id="10" name="Rettangolo 5"/>
          <p:cNvSpPr>
            <a:spLocks noChangeArrowheads="1"/>
          </p:cNvSpPr>
          <p:nvPr/>
        </p:nvSpPr>
        <p:spPr bwMode="auto">
          <a:xfrm>
            <a:off x="1224534" y="1008162"/>
            <a:ext cx="5040560" cy="1772793"/>
          </a:xfrm>
          <a:prstGeom prst="rect">
            <a:avLst/>
          </a:prstGeom>
          <a:noFill/>
          <a:ln w="9525">
            <a:noFill/>
            <a:miter lim="800000"/>
            <a:headEnd/>
            <a:tailEnd/>
          </a:ln>
        </p:spPr>
        <p:txBody>
          <a:bodyPr wrap="square">
            <a:spAutoFit/>
          </a:bodyPr>
          <a:lstStyle/>
          <a:p>
            <a:pPr marL="360363" indent="-360363" algn="just">
              <a:lnSpc>
                <a:spcPct val="130000"/>
              </a:lnSpc>
              <a:buFont typeface="Wingdings" pitchFamily="2" charset="2"/>
              <a:buChar char="q"/>
            </a:pPr>
            <a:r>
              <a:rPr lang="it-IT" sz="1400" b="1" dirty="0">
                <a:solidFill>
                  <a:schemeClr val="bg1"/>
                </a:solidFill>
                <a:latin typeface="Arial Unicode MS" pitchFamily="34" charset="-128"/>
              </a:rPr>
              <a:t>SPAZI PUBBLICI O AD USO PUBBLICO</a:t>
            </a:r>
          </a:p>
          <a:p>
            <a:pPr marL="1074738" lvl="3" indent="-354013" algn="just" eaLnBrk="0" hangingPunct="0">
              <a:lnSpc>
                <a:spcPct val="130000"/>
              </a:lnSpc>
              <a:buFont typeface="Arial" charset="0"/>
              <a:buChar char="•"/>
            </a:pPr>
            <a:r>
              <a:rPr lang="it-IT" sz="1400" b="1" dirty="0">
                <a:solidFill>
                  <a:schemeClr val="bg1"/>
                </a:solidFill>
                <a:latin typeface="Arial Unicode MS" pitchFamily="34" charset="-128"/>
              </a:rPr>
              <a:t>Strade e piazze</a:t>
            </a:r>
          </a:p>
          <a:p>
            <a:pPr marL="1074738" lvl="3" indent="-354013" algn="just" eaLnBrk="0" hangingPunct="0">
              <a:lnSpc>
                <a:spcPct val="130000"/>
              </a:lnSpc>
              <a:buFont typeface="Arial" charset="0"/>
              <a:buChar char="•"/>
            </a:pPr>
            <a:r>
              <a:rPr lang="it-IT" sz="1400" b="1" dirty="0">
                <a:solidFill>
                  <a:schemeClr val="bg1"/>
                </a:solidFill>
                <a:latin typeface="Arial Unicode MS" pitchFamily="34" charset="-128"/>
              </a:rPr>
              <a:t>Opere di arredo urbano</a:t>
            </a:r>
          </a:p>
          <a:p>
            <a:pPr marL="1074738" lvl="3" indent="-354013" algn="just" eaLnBrk="0" hangingPunct="0">
              <a:lnSpc>
                <a:spcPct val="130000"/>
              </a:lnSpc>
              <a:buFont typeface="Arial" charset="0"/>
              <a:buChar char="•"/>
            </a:pPr>
            <a:r>
              <a:rPr lang="it-IT" sz="1400" b="1" dirty="0">
                <a:solidFill>
                  <a:schemeClr val="bg1"/>
                </a:solidFill>
                <a:latin typeface="Arial Unicode MS" pitchFamily="34" charset="-128"/>
              </a:rPr>
              <a:t>Parcheggi pubblici </a:t>
            </a:r>
          </a:p>
          <a:p>
            <a:pPr marL="1074738" lvl="3" indent="-354013" algn="just" eaLnBrk="0" hangingPunct="0">
              <a:lnSpc>
                <a:spcPct val="130000"/>
              </a:lnSpc>
              <a:buFont typeface="Arial" charset="0"/>
              <a:buChar char="•"/>
            </a:pPr>
            <a:r>
              <a:rPr lang="it-IT" sz="1400" b="1" dirty="0">
                <a:solidFill>
                  <a:schemeClr val="bg1"/>
                </a:solidFill>
                <a:latin typeface="Arial Unicode MS" pitchFamily="34" charset="-128"/>
              </a:rPr>
              <a:t>Sottoservizi </a:t>
            </a:r>
          </a:p>
          <a:p>
            <a:pPr marL="1074738" lvl="3" indent="-354013" algn="just" eaLnBrk="0" hangingPunct="0">
              <a:lnSpc>
                <a:spcPct val="130000"/>
              </a:lnSpc>
              <a:buFont typeface="Arial" charset="0"/>
              <a:buChar char="•"/>
            </a:pPr>
            <a:r>
              <a:rPr lang="it-IT" sz="1400" b="1" dirty="0" smtClean="0">
                <a:solidFill>
                  <a:schemeClr val="bg1"/>
                </a:solidFill>
                <a:latin typeface="Arial Unicode MS" pitchFamily="34" charset="-128"/>
              </a:rPr>
              <a:t>Chioschi</a:t>
            </a:r>
            <a:endParaRPr lang="it-IT" sz="1400" b="1" dirty="0">
              <a:solidFill>
                <a:schemeClr val="bg1"/>
              </a:solidFill>
              <a:latin typeface="Arial Unicode MS" pitchFamily="34" charset="-128"/>
            </a:endParaRPr>
          </a:p>
        </p:txBody>
      </p:sp>
      <p:grpSp>
        <p:nvGrpSpPr>
          <p:cNvPr id="13" name="Gruppo 12"/>
          <p:cNvGrpSpPr/>
          <p:nvPr/>
        </p:nvGrpSpPr>
        <p:grpSpPr>
          <a:xfrm>
            <a:off x="6553125" y="288082"/>
            <a:ext cx="4633230" cy="1625600"/>
            <a:chOff x="6553125" y="288082"/>
            <a:chExt cx="4633230" cy="1625600"/>
          </a:xfrm>
        </p:grpSpPr>
        <p:pic>
          <p:nvPicPr>
            <p:cNvPr id="6" name="Immagine 5" descr="Spazi pubblici 2.jpg"/>
            <p:cNvPicPr>
              <a:picLocks noChangeAspect="1"/>
            </p:cNvPicPr>
            <p:nvPr/>
          </p:nvPicPr>
          <p:blipFill>
            <a:blip r:embed="rId4" cstate="print"/>
            <a:stretch>
              <a:fillRect/>
            </a:stretch>
          </p:blipFill>
          <p:spPr>
            <a:xfrm>
              <a:off x="6553125" y="288082"/>
              <a:ext cx="2159000" cy="1625600"/>
            </a:xfrm>
            <a:prstGeom prst="rect">
              <a:avLst/>
            </a:prstGeom>
            <a:effectLst>
              <a:innerShdw blurRad="114300">
                <a:prstClr val="black"/>
              </a:innerShdw>
            </a:effectLst>
          </p:spPr>
        </p:pic>
        <p:pic>
          <p:nvPicPr>
            <p:cNvPr id="11" name="Immagine 10" descr="Piazza S.Girolamo.jpg"/>
            <p:cNvPicPr>
              <a:picLocks noChangeAspect="1"/>
            </p:cNvPicPr>
            <p:nvPr/>
          </p:nvPicPr>
          <p:blipFill>
            <a:blip r:embed="rId5" cstate="print"/>
            <a:stretch>
              <a:fillRect/>
            </a:stretch>
          </p:blipFill>
          <p:spPr>
            <a:xfrm>
              <a:off x="8857380" y="288082"/>
              <a:ext cx="2328975" cy="1584176"/>
            </a:xfrm>
            <a:prstGeom prst="rect">
              <a:avLst/>
            </a:prstGeom>
            <a:effectLst>
              <a:innerShdw blurRad="63500" dist="50800" dir="5400000">
                <a:prstClr val="black">
                  <a:alpha val="50000"/>
                </a:prstClr>
              </a:innerShdw>
            </a:effectLst>
          </p:spPr>
        </p:pic>
      </p:grpSp>
      <p:grpSp>
        <p:nvGrpSpPr>
          <p:cNvPr id="14" name="Gruppo 13"/>
          <p:cNvGrpSpPr/>
          <p:nvPr/>
        </p:nvGrpSpPr>
        <p:grpSpPr>
          <a:xfrm>
            <a:off x="1319053" y="2808362"/>
            <a:ext cx="5018048" cy="1625600"/>
            <a:chOff x="1319053" y="2808362"/>
            <a:chExt cx="5018048" cy="1625600"/>
          </a:xfrm>
          <a:effectLst/>
        </p:grpSpPr>
        <p:pic>
          <p:nvPicPr>
            <p:cNvPr id="8" name="Immagine 7" descr="Spazi pubblici 1.jpg"/>
            <p:cNvPicPr>
              <a:picLocks noChangeAspect="1"/>
            </p:cNvPicPr>
            <p:nvPr/>
          </p:nvPicPr>
          <p:blipFill>
            <a:blip r:embed="rId6" cstate="print"/>
            <a:stretch>
              <a:fillRect/>
            </a:stretch>
          </p:blipFill>
          <p:spPr>
            <a:xfrm>
              <a:off x="1319053" y="2808362"/>
              <a:ext cx="2159000" cy="1625600"/>
            </a:xfrm>
            <a:prstGeom prst="rect">
              <a:avLst/>
            </a:prstGeom>
            <a:effectLst>
              <a:innerShdw blurRad="114300">
                <a:prstClr val="black"/>
              </a:innerShdw>
            </a:effectLst>
          </p:spPr>
        </p:pic>
        <p:pic>
          <p:nvPicPr>
            <p:cNvPr id="12" name="Picture 15" descr="100"/>
            <p:cNvPicPr>
              <a:picLocks noChangeAspect="1" noChangeArrowheads="1"/>
            </p:cNvPicPr>
            <p:nvPr/>
          </p:nvPicPr>
          <p:blipFill>
            <a:blip r:embed="rId7" cstate="print"/>
            <a:srcRect/>
            <a:stretch>
              <a:fillRect/>
            </a:stretch>
          </p:blipFill>
          <p:spPr bwMode="auto">
            <a:xfrm>
              <a:off x="3695316" y="2819792"/>
              <a:ext cx="2641785" cy="1584176"/>
            </a:xfrm>
            <a:prstGeom prst="rect">
              <a:avLst/>
            </a:prstGeom>
            <a:noFill/>
            <a:ln w="19050">
              <a:solidFill>
                <a:schemeClr val="bg1"/>
              </a:solidFill>
              <a:miter lim="800000"/>
              <a:headEnd/>
              <a:tailEnd/>
            </a:ln>
            <a:effectLst>
              <a:innerShdw blurRad="114300">
                <a:prstClr val="black"/>
              </a:innerShdw>
            </a:effec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magine 3" descr="Sfondo4b.jpg"/>
          <p:cNvPicPr>
            <a:picLocks noChangeAspect="1"/>
          </p:cNvPicPr>
          <p:nvPr/>
        </p:nvPicPr>
        <p:blipFill>
          <a:blip r:embed="rId2" cstate="print"/>
          <a:srcRect/>
          <a:stretch>
            <a:fillRect/>
          </a:stretch>
        </p:blipFill>
        <p:spPr bwMode="auto">
          <a:xfrm>
            <a:off x="4763" y="0"/>
            <a:ext cx="11512550" cy="7200900"/>
          </a:xfrm>
          <a:prstGeom prst="rect">
            <a:avLst/>
          </a:prstGeom>
          <a:noFill/>
          <a:ln w="9525">
            <a:noFill/>
            <a:miter lim="800000"/>
            <a:headEnd/>
            <a:tailEnd/>
          </a:ln>
        </p:spPr>
      </p:pic>
      <p:sp>
        <p:nvSpPr>
          <p:cNvPr id="8195" name="Rettangolo 4"/>
          <p:cNvSpPr>
            <a:spLocks noChangeArrowheads="1"/>
          </p:cNvSpPr>
          <p:nvPr/>
        </p:nvSpPr>
        <p:spPr bwMode="auto">
          <a:xfrm>
            <a:off x="1223963" y="228600"/>
            <a:ext cx="10082212" cy="708025"/>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LA QUALITÀ  DELL’AMBIENTE URBANO</a:t>
            </a:r>
          </a:p>
          <a:p>
            <a:pPr algn="just" defTabSz="1069975"/>
            <a:r>
              <a:rPr lang="it-IT" sz="2000" i="1">
                <a:solidFill>
                  <a:srgbClr val="FFFF00"/>
                </a:solidFill>
                <a:latin typeface="Arial Unicode MS" pitchFamily="34" charset="-128"/>
                <a:ea typeface="Arial Unicode MS" pitchFamily="34" charset="-128"/>
                <a:cs typeface="Arial Unicode MS" pitchFamily="34" charset="-128"/>
              </a:rPr>
              <a:t>Il nuovo Regolamento Edilizio della Città di Bari</a:t>
            </a:r>
          </a:p>
        </p:txBody>
      </p:sp>
      <p:sp>
        <p:nvSpPr>
          <p:cNvPr id="6" name="Rettangolo 5"/>
          <p:cNvSpPr/>
          <p:nvPr/>
        </p:nvSpPr>
        <p:spPr>
          <a:xfrm>
            <a:off x="1223963" y="1008063"/>
            <a:ext cx="10090150" cy="5973762"/>
          </a:xfrm>
          <a:prstGeom prst="rect">
            <a:avLst/>
          </a:prstGeom>
        </p:spPr>
        <p:txBody>
          <a:bodyPr>
            <a:spAutoFit/>
          </a:bodyPr>
          <a:lstStyle/>
          <a:p>
            <a:pPr marL="609600" indent="-609600" algn="just">
              <a:lnSpc>
                <a:spcPct val="130000"/>
              </a:lnSpc>
              <a:buClr>
                <a:schemeClr val="bg1"/>
              </a:buClr>
              <a:tabLst>
                <a:tab pos="1257300" algn="l"/>
              </a:tabLst>
              <a:defRPr/>
            </a:pPr>
            <a:r>
              <a:rPr lang="it-IT" sz="1400" b="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TITOLO I	NORME GENERALI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II: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Ambiti</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di intervento</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3 Disposizioni Generali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4 Ambito della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città storica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5 Ambito della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città consolidata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6 Ambito della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città da armonizzare</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7 Ambito della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città di espansione</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8 Interventi nei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giardini e parchi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a:t>
            </a:r>
          </a:p>
          <a:p>
            <a:pPr marL="609600" indent="-609600" algn="just">
              <a:lnSpc>
                <a:spcPct val="130000"/>
              </a:lnSpc>
              <a:buClr>
                <a:schemeClr val="bg1"/>
              </a:buClr>
              <a:tabLst>
                <a:tab pos="1257300" algn="l"/>
              </a:tabLst>
              <a:defRPr/>
            </a:pPr>
            <a:r>
              <a:rPr lang="it-IT" sz="1400" b="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TITOLO IV	QUALITA’ AMBIENTE URBANO</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Qualità Urbana e Decoro </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r>
              <a:rPr lang="it-IT" sz="1400" i="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disposizioni generali</a:t>
            </a:r>
          </a:p>
          <a:p>
            <a:pPr marL="609600" indent="-609600" algn="just">
              <a:lnSpc>
                <a:spcPct val="130000"/>
              </a:lnSpc>
              <a:buClr>
                <a:schemeClr val="bg1"/>
              </a:buClr>
              <a:defRPr/>
            </a:pPr>
            <a:r>
              <a:rPr lang="it-IT" sz="1400" i="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II: Metodologia generale</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78 Prescrizioni generali sul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decoro</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degli edifici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Capitolo III: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Disciplina</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particolareggiata degli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interventi</a:t>
            </a: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 </a:t>
            </a:r>
            <a:r>
              <a:rPr lang="it-IT" sz="1400" i="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disposizioni</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79 Trasformazioni fisiche sulle parti esterne degli edifici esposti a </a:t>
            </a:r>
            <a:r>
              <a:rPr lang="it-IT" sz="1400" dirty="0">
                <a:solidFill>
                  <a:srgbClr val="FFFF00"/>
                </a:solidFill>
                <a:effectLst>
                  <a:outerShdw blurRad="38100" dist="38100" dir="2700000" algn="tl">
                    <a:srgbClr val="000000">
                      <a:alpha val="43137"/>
                    </a:srgbClr>
                  </a:outerShdw>
                </a:effectLst>
                <a:latin typeface="Verdana" pitchFamily="34" charset="0"/>
                <a:cs typeface="Times New Roman" pitchFamily="18" charset="0"/>
              </a:rPr>
              <a:t>pubblica vista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80 Aree private esposte a pubblica vista</a:t>
            </a:r>
          </a:p>
          <a:p>
            <a:pPr marL="609600" indent="-609600" algn="just">
              <a:lnSpc>
                <a:spcPct val="130000"/>
              </a:lnSpc>
              <a:buClr>
                <a:schemeClr val="bg1"/>
              </a:buClr>
              <a:defRPr/>
            </a:pPr>
            <a:r>
              <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Art. 81 Suolo pubblico e di uso pubblico</a:t>
            </a:r>
          </a:p>
          <a:p>
            <a:pPr marL="609600" indent="-609600" algn="just">
              <a:lnSpc>
                <a:spcPct val="130000"/>
              </a:lnSpc>
              <a:buClr>
                <a:schemeClr val="bg1"/>
              </a:buClr>
              <a:defRPr/>
            </a:pPr>
            <a:r>
              <a:rPr lang="it-IT" sz="1400" i="1" dirty="0">
                <a:solidFill>
                  <a:schemeClr val="bg1"/>
                </a:solidFill>
                <a:effectLst>
                  <a:outerShdw blurRad="38100" dist="38100" dir="2700000" algn="tl">
                    <a:srgbClr val="000000">
                      <a:alpha val="43137"/>
                    </a:srgbClr>
                  </a:outerShdw>
                </a:effectLst>
                <a:latin typeface="Verdana" pitchFamily="34" charset="0"/>
                <a:cs typeface="Times New Roman" pitchFamily="18" charset="0"/>
              </a:rPr>
              <a:t>		…</a:t>
            </a:r>
            <a:endParaRPr lang="it-IT" sz="1400" dirty="0">
              <a:solidFill>
                <a:schemeClr val="bg1"/>
              </a:solidFill>
              <a:effectLst>
                <a:outerShdw blurRad="38100" dist="38100" dir="2700000" algn="tl">
                  <a:srgbClr val="000000">
                    <a:alpha val="43137"/>
                  </a:srgbClr>
                </a:outerShdw>
              </a:effectLst>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3" descr="Sfondo4b.jpg"/>
          <p:cNvPicPr>
            <a:picLocks noChangeAspect="1"/>
          </p:cNvPicPr>
          <p:nvPr/>
        </p:nvPicPr>
        <p:blipFill>
          <a:blip r:embed="rId2" cstate="print"/>
          <a:srcRect/>
          <a:stretch>
            <a:fillRect/>
          </a:stretch>
        </p:blipFill>
        <p:spPr bwMode="auto">
          <a:xfrm>
            <a:off x="0" y="0"/>
            <a:ext cx="11514137" cy="7200900"/>
          </a:xfrm>
          <a:prstGeom prst="rect">
            <a:avLst/>
          </a:prstGeom>
          <a:noFill/>
          <a:ln w="9525">
            <a:noFill/>
            <a:miter lim="800000"/>
            <a:headEnd/>
            <a:tailEnd/>
          </a:ln>
        </p:spPr>
      </p:pic>
      <p:sp>
        <p:nvSpPr>
          <p:cNvPr id="9219" name="Rettangolo 2"/>
          <p:cNvSpPr>
            <a:spLocks noChangeArrowheads="1"/>
          </p:cNvSpPr>
          <p:nvPr/>
        </p:nvSpPr>
        <p:spPr bwMode="auto">
          <a:xfrm>
            <a:off x="1223963" y="144463"/>
            <a:ext cx="10082212" cy="708025"/>
          </a:xfrm>
          <a:prstGeom prst="rect">
            <a:avLst/>
          </a:prstGeom>
          <a:noFill/>
          <a:ln w="9525">
            <a:noFill/>
            <a:miter lim="800000"/>
            <a:headEnd/>
            <a:tailEnd/>
          </a:ln>
        </p:spPr>
        <p:txBody>
          <a:bodyPr>
            <a:spAutoFit/>
          </a:bodyPr>
          <a:lstStyle/>
          <a:p>
            <a:pPr algn="just" defTabSz="1069975"/>
            <a:r>
              <a:rPr lang="it-IT" sz="2000" b="1">
                <a:solidFill>
                  <a:srgbClr val="FFFF00"/>
                </a:solidFill>
                <a:latin typeface="Arial Unicode MS" pitchFamily="34" charset="-128"/>
                <a:ea typeface="Arial Unicode MS" pitchFamily="34" charset="-128"/>
                <a:cs typeface="Arial Unicode MS" pitchFamily="34" charset="-128"/>
              </a:rPr>
              <a:t>LA QUALITÀ  DELL’EDIFICIO</a:t>
            </a:r>
          </a:p>
          <a:p>
            <a:pPr algn="just" defTabSz="1069975"/>
            <a:r>
              <a:rPr lang="it-IT" sz="2000" i="1">
                <a:solidFill>
                  <a:srgbClr val="FFFF00"/>
                </a:solidFill>
                <a:latin typeface="Arial Unicode MS" pitchFamily="34" charset="-128"/>
                <a:ea typeface="Arial Unicode MS" pitchFamily="34" charset="-128"/>
                <a:cs typeface="Arial Unicode MS" pitchFamily="34" charset="-128"/>
              </a:rPr>
              <a:t>Elementi della qualità dell’edificio</a:t>
            </a:r>
          </a:p>
        </p:txBody>
      </p:sp>
      <p:sp>
        <p:nvSpPr>
          <p:cNvPr id="5" name="CasellaDiTesto 4"/>
          <p:cNvSpPr txBox="1"/>
          <p:nvPr/>
        </p:nvSpPr>
        <p:spPr>
          <a:xfrm>
            <a:off x="1296541" y="864146"/>
            <a:ext cx="4680520" cy="1492075"/>
          </a:xfrm>
          <a:prstGeom prst="rect">
            <a:avLst/>
          </a:prstGeom>
          <a:noFill/>
        </p:spPr>
        <p:txBody>
          <a:bodyPr wrap="square" numCol="1">
            <a:spAutoFit/>
          </a:bodyPr>
          <a:lstStyle/>
          <a:p>
            <a:pPr marL="360363" lvl="2" indent="-360363">
              <a:lnSpc>
                <a:spcPct val="125000"/>
              </a:lnSpc>
              <a:spcAft>
                <a:spcPts val="600"/>
              </a:spcAft>
              <a:buClr>
                <a:schemeClr val="bg1"/>
              </a:buClr>
              <a:defRPr/>
            </a:pPr>
            <a:r>
              <a:rPr lang="it-IT" sz="1400" b="1" dirty="0">
                <a:solidFill>
                  <a:srgbClr val="FF0000"/>
                </a:solidFill>
                <a:latin typeface="Arial Unicode MS" pitchFamily="34" charset="-128"/>
              </a:rPr>
              <a:t>REQUISITI  COGENTI</a:t>
            </a:r>
          </a:p>
          <a:p>
            <a:pPr marL="531813" lvl="2" indent="-360363" algn="just">
              <a:lnSpc>
                <a:spcPct val="125000"/>
              </a:lnSpc>
              <a:buClr>
                <a:schemeClr val="bg1"/>
              </a:buClr>
              <a:buFont typeface="Wingdings" pitchFamily="2" charset="2"/>
              <a:buChar char="q"/>
              <a:defRPr/>
            </a:pPr>
            <a:r>
              <a:rPr lang="it-IT" sz="1400" b="1" dirty="0">
                <a:solidFill>
                  <a:schemeClr val="bg1"/>
                </a:solidFill>
                <a:latin typeface="Arial Unicode MS" pitchFamily="34" charset="-128"/>
              </a:rPr>
              <a:t>REQUISITI GENERALI DELLE COSTRUZIONI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Classificazione dei locali rispetto all’uso</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Distanze da rispettare nell’edificazione</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Cambio delle destinazioni </a:t>
            </a:r>
            <a:r>
              <a:rPr lang="it-IT" sz="1400" b="1" dirty="0" smtClean="0">
                <a:solidFill>
                  <a:schemeClr val="bg1"/>
                </a:solidFill>
                <a:latin typeface="Arial Unicode MS" pitchFamily="34" charset="-128"/>
              </a:rPr>
              <a:t>d’uso</a:t>
            </a:r>
            <a:endParaRPr lang="it-IT" sz="1400" b="1" dirty="0">
              <a:solidFill>
                <a:schemeClr val="bg1"/>
              </a:solidFill>
              <a:latin typeface="Arial Unicode MS" pitchFamily="34" charset="-128"/>
            </a:endParaRPr>
          </a:p>
        </p:txBody>
      </p:sp>
      <p:grpSp>
        <p:nvGrpSpPr>
          <p:cNvPr id="18" name="Gruppo 17"/>
          <p:cNvGrpSpPr/>
          <p:nvPr/>
        </p:nvGrpSpPr>
        <p:grpSpPr>
          <a:xfrm>
            <a:off x="6481117" y="5184626"/>
            <a:ext cx="4347567" cy="1747838"/>
            <a:chOff x="8326238" y="5184626"/>
            <a:chExt cx="4347567" cy="1747838"/>
          </a:xfrm>
        </p:grpSpPr>
        <p:pic>
          <p:nvPicPr>
            <p:cNvPr id="10" name="Immagine 9" descr="fascicolo.jpg"/>
            <p:cNvPicPr>
              <a:picLocks noChangeAspect="1"/>
            </p:cNvPicPr>
            <p:nvPr/>
          </p:nvPicPr>
          <p:blipFill>
            <a:blip r:embed="rId3" cstate="print"/>
            <a:stretch>
              <a:fillRect/>
            </a:stretch>
          </p:blipFill>
          <p:spPr>
            <a:xfrm>
              <a:off x="10582877" y="5340072"/>
              <a:ext cx="2090928" cy="1438656"/>
            </a:xfrm>
            <a:prstGeom prst="rect">
              <a:avLst/>
            </a:prstGeom>
            <a:effectLst>
              <a:outerShdw blurRad="76200" dir="18900000" sy="23000" kx="-1200000" algn="bl" rotWithShape="0">
                <a:prstClr val="black">
                  <a:alpha val="20000"/>
                </a:prstClr>
              </a:outerShdw>
            </a:effectLst>
          </p:spPr>
        </p:pic>
        <p:pic>
          <p:nvPicPr>
            <p:cNvPr id="9" name="Immagine 8" descr="eletricita.png"/>
            <p:cNvPicPr>
              <a:picLocks noChangeAspect="1"/>
            </p:cNvPicPr>
            <p:nvPr/>
          </p:nvPicPr>
          <p:blipFill>
            <a:blip r:embed="rId4" cstate="print"/>
            <a:stretch>
              <a:fillRect/>
            </a:stretch>
          </p:blipFill>
          <p:spPr>
            <a:xfrm>
              <a:off x="8326238" y="5184626"/>
              <a:ext cx="2619375" cy="1747838"/>
            </a:xfrm>
            <a:prstGeom prst="rect">
              <a:avLst/>
            </a:prstGeom>
            <a:effectLst>
              <a:outerShdw blurRad="76200" dir="13500000" sy="23000" kx="1200000" algn="br" rotWithShape="0">
                <a:prstClr val="black">
                  <a:alpha val="20000"/>
                </a:prstClr>
              </a:outerShdw>
            </a:effectLst>
          </p:spPr>
        </p:pic>
      </p:grpSp>
      <p:sp>
        <p:nvSpPr>
          <p:cNvPr id="13" name="CasellaDiTesto 12"/>
          <p:cNvSpPr txBox="1"/>
          <p:nvPr/>
        </p:nvSpPr>
        <p:spPr>
          <a:xfrm>
            <a:off x="1224533" y="5040610"/>
            <a:ext cx="5040162" cy="1953740"/>
          </a:xfrm>
          <a:prstGeom prst="rect">
            <a:avLst/>
          </a:prstGeom>
          <a:noFill/>
        </p:spPr>
        <p:txBody>
          <a:bodyPr wrap="square" numCol="1">
            <a:spAutoFit/>
          </a:bodyPr>
          <a:lstStyle/>
          <a:p>
            <a:pPr marL="531813" lvl="2" indent="-360363" algn="just">
              <a:lnSpc>
                <a:spcPct val="125000"/>
              </a:lnSpc>
              <a:buClr>
                <a:schemeClr val="bg1"/>
              </a:buClr>
              <a:buFont typeface="Wingdings" pitchFamily="2" charset="2"/>
              <a:buChar char="q"/>
              <a:defRPr/>
            </a:pPr>
            <a:r>
              <a:rPr lang="it-IT" sz="1400" b="1" dirty="0" smtClean="0">
                <a:solidFill>
                  <a:schemeClr val="bg1"/>
                </a:solidFill>
                <a:latin typeface="Arial Unicode MS" pitchFamily="34" charset="-128"/>
              </a:rPr>
              <a:t>DOTAZIONE </a:t>
            </a:r>
            <a:r>
              <a:rPr lang="it-IT" sz="1400" b="1" dirty="0">
                <a:solidFill>
                  <a:schemeClr val="bg1"/>
                </a:solidFill>
                <a:latin typeface="Arial Unicode MS" pitchFamily="34" charset="-128"/>
              </a:rPr>
              <a:t>MINIMA </a:t>
            </a:r>
            <a:r>
              <a:rPr lang="it-IT" sz="1400" b="1" dirty="0" smtClean="0">
                <a:solidFill>
                  <a:schemeClr val="bg1"/>
                </a:solidFill>
                <a:latin typeface="Arial Unicode MS" pitchFamily="34" charset="-128"/>
              </a:rPr>
              <a:t> </a:t>
            </a:r>
            <a:r>
              <a:rPr lang="it-IT" sz="1400" b="1" dirty="0" err="1" smtClean="0">
                <a:solidFill>
                  <a:schemeClr val="bg1"/>
                </a:solidFill>
                <a:latin typeface="Arial Unicode MS" pitchFamily="34" charset="-128"/>
              </a:rPr>
              <a:t>DI</a:t>
            </a:r>
            <a:r>
              <a:rPr lang="it-IT" sz="1400" b="1" dirty="0" smtClean="0">
                <a:solidFill>
                  <a:schemeClr val="bg1"/>
                </a:solidFill>
                <a:latin typeface="Arial Unicode MS" pitchFamily="34" charset="-128"/>
              </a:rPr>
              <a:t>  IMPIANTI</a:t>
            </a:r>
            <a:endParaRPr lang="it-IT" sz="1400" b="1" dirty="0">
              <a:solidFill>
                <a:schemeClr val="bg1"/>
              </a:solidFill>
              <a:latin typeface="Arial Unicode MS" pitchFamily="34" charset="-128"/>
            </a:endParaRP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Impianto idrico sanitario</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Impianti elettrico e di telecomunicazione</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Impianto del gas</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Impianto di climatizzazione</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Impianti di smaltimento solidi, liquidi, aeriformi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Fascicolo del </a:t>
            </a:r>
            <a:r>
              <a:rPr lang="it-IT" sz="1400" b="1" dirty="0" smtClean="0">
                <a:solidFill>
                  <a:schemeClr val="bg1"/>
                </a:solidFill>
                <a:latin typeface="Arial Unicode MS" pitchFamily="34" charset="-128"/>
              </a:rPr>
              <a:t>fabbricato</a:t>
            </a:r>
            <a:endParaRPr lang="it-IT" sz="1400" b="1" dirty="0">
              <a:solidFill>
                <a:schemeClr val="bg1"/>
              </a:solidFill>
              <a:latin typeface="Arial Unicode MS" pitchFamily="34" charset="-128"/>
            </a:endParaRPr>
          </a:p>
        </p:txBody>
      </p:sp>
      <p:sp>
        <p:nvSpPr>
          <p:cNvPr id="14" name="CasellaDiTesto 13"/>
          <p:cNvSpPr txBox="1"/>
          <p:nvPr/>
        </p:nvSpPr>
        <p:spPr>
          <a:xfrm>
            <a:off x="5256981" y="2363534"/>
            <a:ext cx="6120680" cy="2761653"/>
          </a:xfrm>
          <a:prstGeom prst="rect">
            <a:avLst/>
          </a:prstGeom>
          <a:noFill/>
        </p:spPr>
        <p:txBody>
          <a:bodyPr wrap="square" numCol="1">
            <a:spAutoFit/>
          </a:bodyPr>
          <a:lstStyle/>
          <a:p>
            <a:pPr marL="441325" lvl="2" indent="-360363" algn="just">
              <a:lnSpc>
                <a:spcPct val="125000"/>
              </a:lnSpc>
              <a:buClr>
                <a:schemeClr val="bg1"/>
              </a:buClr>
              <a:buFont typeface="Wingdings" pitchFamily="2" charset="2"/>
              <a:buChar char="q"/>
              <a:defRPr/>
            </a:pPr>
            <a:r>
              <a:rPr lang="it-IT" sz="1400" b="1" dirty="0" smtClean="0">
                <a:solidFill>
                  <a:schemeClr val="bg1"/>
                </a:solidFill>
                <a:latin typeface="Arial Unicode MS" pitchFamily="34" charset="-128"/>
              </a:rPr>
              <a:t>CARATTERISTICHE </a:t>
            </a:r>
            <a:r>
              <a:rPr lang="it-IT" sz="1400" b="1" dirty="0">
                <a:solidFill>
                  <a:schemeClr val="bg1"/>
                </a:solidFill>
                <a:latin typeface="Arial Unicode MS" pitchFamily="34" charset="-128"/>
              </a:rPr>
              <a:t>DIMENSIONALI DEGLI EDIFICI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Corti, cortili, patii, chiostrine , pozzi luce, intercapedini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Locali sottotetto, semisterrati, sotterranei, soppalchi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Autorimesse</a:t>
            </a:r>
          </a:p>
          <a:p>
            <a:pPr marL="441325" lvl="2" indent="-360363" algn="just">
              <a:lnSpc>
                <a:spcPct val="125000"/>
              </a:lnSpc>
              <a:buClr>
                <a:schemeClr val="bg1"/>
              </a:buClr>
              <a:buFont typeface="Wingdings" pitchFamily="2" charset="2"/>
              <a:buChar char="q"/>
              <a:defRPr/>
            </a:pPr>
            <a:r>
              <a:rPr lang="it-IT" sz="1400" b="1" dirty="0">
                <a:solidFill>
                  <a:schemeClr val="bg1"/>
                </a:solidFill>
                <a:latin typeface="Arial Unicode MS" pitchFamily="34" charset="-128"/>
              </a:rPr>
              <a:t>CARATTERISTICHE DIMENSIONALI DELLE UNITÀ IMMOBILIARI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Superficie minima degli ambienti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Altezze minime dei locali</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Caratteristiche dimensionali dei locali in relazione all’attività</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Requisiti funzionali dei luoghi di lavoro</a:t>
            </a:r>
          </a:p>
          <a:p>
            <a:pPr marL="1076325" lvl="2" indent="-355600" algn="just">
              <a:lnSpc>
                <a:spcPct val="125000"/>
              </a:lnSpc>
              <a:buClr>
                <a:schemeClr val="bg1"/>
              </a:buClr>
              <a:buFont typeface="Arial" pitchFamily="34" charset="0"/>
              <a:buChar char="•"/>
              <a:defRPr/>
            </a:pPr>
            <a:r>
              <a:rPr lang="it-IT" sz="1400" b="1" dirty="0">
                <a:solidFill>
                  <a:schemeClr val="bg1"/>
                </a:solidFill>
                <a:latin typeface="Arial Unicode MS" pitchFamily="34" charset="-128"/>
              </a:rPr>
              <a:t>Costruzioni temporanee </a:t>
            </a:r>
          </a:p>
        </p:txBody>
      </p:sp>
      <p:grpSp>
        <p:nvGrpSpPr>
          <p:cNvPr id="17" name="Gruppo 16"/>
          <p:cNvGrpSpPr/>
          <p:nvPr/>
        </p:nvGrpSpPr>
        <p:grpSpPr>
          <a:xfrm>
            <a:off x="1224533" y="2592338"/>
            <a:ext cx="4086200" cy="2019300"/>
            <a:chOff x="1224533" y="2664346"/>
            <a:chExt cx="4086200" cy="2019300"/>
          </a:xfrm>
        </p:grpSpPr>
        <p:pic>
          <p:nvPicPr>
            <p:cNvPr id="15" name="Immagine 14" descr="120712143370_solarspot.jpg"/>
            <p:cNvPicPr>
              <a:picLocks noChangeAspect="1"/>
            </p:cNvPicPr>
            <p:nvPr/>
          </p:nvPicPr>
          <p:blipFill>
            <a:blip r:embed="rId5" cstate="print"/>
            <a:stretch>
              <a:fillRect/>
            </a:stretch>
          </p:blipFill>
          <p:spPr>
            <a:xfrm>
              <a:off x="1224533" y="2664346"/>
              <a:ext cx="2222500" cy="2019300"/>
            </a:xfrm>
            <a:prstGeom prst="rect">
              <a:avLst/>
            </a:prstGeom>
            <a:effectLst>
              <a:innerShdw blurRad="114300">
                <a:prstClr val="black"/>
              </a:innerShdw>
            </a:effectLst>
          </p:spPr>
        </p:pic>
        <p:pic>
          <p:nvPicPr>
            <p:cNvPr id="16" name="Immagine 15" descr="Edilizia-Sostenibile_.jpg"/>
            <p:cNvPicPr>
              <a:picLocks noChangeAspect="1"/>
            </p:cNvPicPr>
            <p:nvPr/>
          </p:nvPicPr>
          <p:blipFill>
            <a:blip r:embed="rId6" cstate="print"/>
            <a:stretch>
              <a:fillRect/>
            </a:stretch>
          </p:blipFill>
          <p:spPr>
            <a:xfrm>
              <a:off x="3024733" y="2880370"/>
              <a:ext cx="2286000" cy="1628775"/>
            </a:xfrm>
            <a:prstGeom prst="rect">
              <a:avLst/>
            </a:prstGeom>
            <a:effectLst>
              <a:innerShdw blurRad="114300">
                <a:prstClr val="black"/>
              </a:innerShdw>
            </a:effectLst>
          </p:spPr>
        </p:pic>
      </p:grpSp>
      <p:grpSp>
        <p:nvGrpSpPr>
          <p:cNvPr id="20" name="Gruppo 19"/>
          <p:cNvGrpSpPr/>
          <p:nvPr/>
        </p:nvGrpSpPr>
        <p:grpSpPr>
          <a:xfrm>
            <a:off x="6265093" y="432098"/>
            <a:ext cx="4563710" cy="1723644"/>
            <a:chOff x="5833045" y="432098"/>
            <a:chExt cx="4563710" cy="1723644"/>
          </a:xfrm>
          <a:effectLst/>
        </p:grpSpPr>
        <p:pic>
          <p:nvPicPr>
            <p:cNvPr id="19" name="Immagine 18" descr="Patio_de_Escuelas-Universidad_de_Salamanca-Salamanca-Espana0031.JPG"/>
            <p:cNvPicPr>
              <a:picLocks noChangeAspect="1"/>
            </p:cNvPicPr>
            <p:nvPr/>
          </p:nvPicPr>
          <p:blipFill>
            <a:blip r:embed="rId7" cstate="print"/>
            <a:stretch>
              <a:fillRect/>
            </a:stretch>
          </p:blipFill>
          <p:spPr>
            <a:xfrm>
              <a:off x="8364755" y="518964"/>
              <a:ext cx="2032000" cy="1524000"/>
            </a:xfrm>
            <a:prstGeom prst="rect">
              <a:avLst/>
            </a:prstGeom>
            <a:effectLst>
              <a:outerShdw blurRad="76200" dist="12700" dir="2700000" sy="-23000" kx="-800400" algn="bl" rotWithShape="0">
                <a:prstClr val="black">
                  <a:alpha val="20000"/>
                </a:prstClr>
              </a:outerShdw>
            </a:effectLst>
          </p:spPr>
        </p:pic>
        <p:pic>
          <p:nvPicPr>
            <p:cNvPr id="6" name="Immagine 5" descr="Cortile.jpg"/>
            <p:cNvPicPr>
              <a:picLocks noChangeAspect="1"/>
            </p:cNvPicPr>
            <p:nvPr/>
          </p:nvPicPr>
          <p:blipFill>
            <a:blip r:embed="rId8" cstate="print"/>
            <a:stretch>
              <a:fillRect/>
            </a:stretch>
          </p:blipFill>
          <p:spPr>
            <a:xfrm>
              <a:off x="5833045" y="432098"/>
              <a:ext cx="2624328" cy="1723644"/>
            </a:xfrm>
            <a:prstGeom prst="rect">
              <a:avLst/>
            </a:prstGeom>
            <a:effectLst>
              <a:outerShdw blurRad="76200" dist="12700" dir="8100000" sy="-23000" kx="800400" algn="br" rotWithShape="0">
                <a:prstClr val="black">
                  <a:alpha val="20000"/>
                </a:prstClr>
              </a:outerShdw>
            </a:effec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magine 3" descr="Sfondo4b.jpg"/>
          <p:cNvPicPr>
            <a:picLocks noChangeAspect="1"/>
          </p:cNvPicPr>
          <p:nvPr/>
        </p:nvPicPr>
        <p:blipFill>
          <a:blip r:embed="rId2" cstate="print"/>
          <a:srcRect/>
          <a:stretch>
            <a:fillRect/>
          </a:stretch>
        </p:blipFill>
        <p:spPr bwMode="auto">
          <a:xfrm>
            <a:off x="0" y="0"/>
            <a:ext cx="11514137" cy="7200900"/>
          </a:xfrm>
          <a:prstGeom prst="rect">
            <a:avLst/>
          </a:prstGeom>
          <a:noFill/>
          <a:ln w="9525">
            <a:noFill/>
            <a:miter lim="800000"/>
            <a:headEnd/>
            <a:tailEnd/>
          </a:ln>
        </p:spPr>
      </p:pic>
      <p:sp>
        <p:nvSpPr>
          <p:cNvPr id="9219" name="Rettangolo 2"/>
          <p:cNvSpPr>
            <a:spLocks noChangeArrowheads="1"/>
          </p:cNvSpPr>
          <p:nvPr/>
        </p:nvSpPr>
        <p:spPr bwMode="auto">
          <a:xfrm>
            <a:off x="1223963" y="72058"/>
            <a:ext cx="10082212" cy="708025"/>
          </a:xfrm>
          <a:prstGeom prst="rect">
            <a:avLst/>
          </a:prstGeom>
          <a:noFill/>
          <a:ln w="9525">
            <a:noFill/>
            <a:miter lim="800000"/>
            <a:headEnd/>
            <a:tailEnd/>
          </a:ln>
        </p:spPr>
        <p:txBody>
          <a:bodyPr>
            <a:spAutoFit/>
          </a:bodyPr>
          <a:lstStyle/>
          <a:p>
            <a:pPr algn="just" defTabSz="1069975"/>
            <a:r>
              <a:rPr lang="it-IT" sz="2000" b="1" dirty="0">
                <a:solidFill>
                  <a:srgbClr val="FFFF00"/>
                </a:solidFill>
                <a:latin typeface="Arial Unicode MS" pitchFamily="34" charset="-128"/>
                <a:ea typeface="Arial Unicode MS" pitchFamily="34" charset="-128"/>
                <a:cs typeface="Arial Unicode MS" pitchFamily="34" charset="-128"/>
              </a:rPr>
              <a:t>LA QUALITÀ  DELL’EDIFICIO</a:t>
            </a:r>
          </a:p>
          <a:p>
            <a:pPr algn="just" defTabSz="1069975"/>
            <a:r>
              <a:rPr lang="it-IT" sz="2000" i="1" dirty="0">
                <a:solidFill>
                  <a:srgbClr val="FFFF00"/>
                </a:solidFill>
                <a:latin typeface="Arial Unicode MS" pitchFamily="34" charset="-128"/>
                <a:ea typeface="Arial Unicode MS" pitchFamily="34" charset="-128"/>
                <a:cs typeface="Arial Unicode MS" pitchFamily="34" charset="-128"/>
              </a:rPr>
              <a:t>Elementi della qualità dell’edificio</a:t>
            </a:r>
          </a:p>
        </p:txBody>
      </p:sp>
      <p:sp>
        <p:nvSpPr>
          <p:cNvPr id="5" name="CasellaDiTesto 4"/>
          <p:cNvSpPr txBox="1"/>
          <p:nvPr/>
        </p:nvSpPr>
        <p:spPr>
          <a:xfrm>
            <a:off x="5256981" y="288082"/>
            <a:ext cx="5976664" cy="3453253"/>
          </a:xfrm>
          <a:prstGeom prst="rect">
            <a:avLst/>
          </a:prstGeom>
          <a:noFill/>
        </p:spPr>
        <p:txBody>
          <a:bodyPr wrap="square" numCol="1">
            <a:spAutoFit/>
          </a:bodyPr>
          <a:lstStyle/>
          <a:p>
            <a:pPr marL="1076325" lvl="2" indent="-355600" algn="just">
              <a:lnSpc>
                <a:spcPct val="130000"/>
              </a:lnSpc>
              <a:buClr>
                <a:schemeClr val="bg1"/>
              </a:buClr>
              <a:defRPr/>
            </a:pPr>
            <a:r>
              <a:rPr lang="it-IT" sz="1400" b="1" dirty="0" smtClean="0">
                <a:solidFill>
                  <a:srgbClr val="FF0000"/>
                </a:solidFill>
                <a:latin typeface="Arial Unicode MS" pitchFamily="34" charset="-128"/>
              </a:rPr>
              <a:t>REQUISITI  </a:t>
            </a:r>
            <a:r>
              <a:rPr lang="it-IT" sz="1400" b="1" dirty="0">
                <a:solidFill>
                  <a:srgbClr val="FF0000"/>
                </a:solidFill>
                <a:latin typeface="Arial Unicode MS" pitchFamily="34" charset="-128"/>
              </a:rPr>
              <a:t>PRESTAZIONALI</a:t>
            </a:r>
          </a:p>
          <a:p>
            <a:pPr marL="531813" lvl="2" indent="-360363" algn="just">
              <a:lnSpc>
                <a:spcPct val="130000"/>
              </a:lnSpc>
              <a:buClr>
                <a:schemeClr val="bg1"/>
              </a:buClr>
              <a:buFont typeface="Wingdings" pitchFamily="2" charset="2"/>
              <a:buChar char="q"/>
              <a:defRPr/>
            </a:pPr>
            <a:r>
              <a:rPr lang="it-IT" sz="1400" b="1" dirty="0">
                <a:solidFill>
                  <a:schemeClr val="bg1"/>
                </a:solidFill>
                <a:latin typeface="Arial Unicode MS" pitchFamily="34" charset="-128"/>
              </a:rPr>
              <a:t>ACCESSIBILITÀ E FRUIBILITÀ</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Accessibilità e transitabilità</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Visitabilità</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Fruibilità </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Adattabilità</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Dotazione minima di attrezzature</a:t>
            </a:r>
          </a:p>
          <a:p>
            <a:pPr marL="531813" lvl="2" indent="-360363" algn="just">
              <a:lnSpc>
                <a:spcPct val="130000"/>
              </a:lnSpc>
              <a:buClr>
                <a:schemeClr val="bg1"/>
              </a:buClr>
              <a:buFont typeface="Wingdings" pitchFamily="2" charset="2"/>
              <a:buChar char="q"/>
              <a:defRPr/>
            </a:pPr>
            <a:r>
              <a:rPr lang="it-IT" sz="1400" b="1" dirty="0">
                <a:solidFill>
                  <a:schemeClr val="bg1"/>
                </a:solidFill>
                <a:latin typeface="Arial Unicode MS" pitchFamily="34" charset="-128"/>
              </a:rPr>
              <a:t>SICUREZZA </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Sicurezza statica</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Sicurezza in caso d’incendio</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Sicurezza degli impianti</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Sicurezza del </a:t>
            </a:r>
            <a:r>
              <a:rPr lang="it-IT" sz="1400" b="1" dirty="0" smtClean="0">
                <a:solidFill>
                  <a:schemeClr val="bg1"/>
                </a:solidFill>
                <a:latin typeface="Arial Unicode MS" pitchFamily="34" charset="-128"/>
              </a:rPr>
              <a:t>cantiere</a:t>
            </a:r>
            <a:endParaRPr lang="it-IT" sz="1400" b="1" dirty="0">
              <a:solidFill>
                <a:schemeClr val="bg1"/>
              </a:solidFill>
              <a:latin typeface="Arial Unicode MS" pitchFamily="34" charset="-128"/>
            </a:endParaRPr>
          </a:p>
        </p:txBody>
      </p:sp>
      <p:grpSp>
        <p:nvGrpSpPr>
          <p:cNvPr id="10" name="Gruppo 9"/>
          <p:cNvGrpSpPr/>
          <p:nvPr/>
        </p:nvGrpSpPr>
        <p:grpSpPr>
          <a:xfrm>
            <a:off x="1357323" y="1320170"/>
            <a:ext cx="3827650" cy="1920240"/>
            <a:chOff x="7345213" y="792138"/>
            <a:chExt cx="3827650" cy="1920240"/>
          </a:xfrm>
        </p:grpSpPr>
        <p:pic>
          <p:nvPicPr>
            <p:cNvPr id="6" name="Immagine 5" descr="accesso.gif"/>
            <p:cNvPicPr>
              <a:picLocks noChangeAspect="1"/>
            </p:cNvPicPr>
            <p:nvPr/>
          </p:nvPicPr>
          <p:blipFill>
            <a:blip r:embed="rId3" cstate="print"/>
            <a:stretch>
              <a:fillRect/>
            </a:stretch>
          </p:blipFill>
          <p:spPr>
            <a:xfrm>
              <a:off x="7345213" y="849288"/>
              <a:ext cx="2371725" cy="1790700"/>
            </a:xfrm>
            <a:prstGeom prst="rect">
              <a:avLst/>
            </a:prstGeom>
          </p:spPr>
        </p:pic>
        <p:pic>
          <p:nvPicPr>
            <p:cNvPr id="7" name="Immagine 6" descr="casa sicura.jpg"/>
            <p:cNvPicPr>
              <a:picLocks noChangeAspect="1"/>
            </p:cNvPicPr>
            <p:nvPr/>
          </p:nvPicPr>
          <p:blipFill>
            <a:blip r:embed="rId4" cstate="print"/>
            <a:stretch>
              <a:fillRect/>
            </a:stretch>
          </p:blipFill>
          <p:spPr>
            <a:xfrm>
              <a:off x="9361437" y="792138"/>
              <a:ext cx="1811426" cy="1920240"/>
            </a:xfrm>
            <a:prstGeom prst="rect">
              <a:avLst/>
            </a:prstGeom>
            <a:effectLst>
              <a:innerShdw blurRad="114300">
                <a:prstClr val="black"/>
              </a:innerShdw>
            </a:effectLst>
          </p:spPr>
        </p:pic>
      </p:grpSp>
      <p:sp>
        <p:nvSpPr>
          <p:cNvPr id="13" name="CasellaDiTesto 12"/>
          <p:cNvSpPr txBox="1"/>
          <p:nvPr/>
        </p:nvSpPr>
        <p:spPr>
          <a:xfrm>
            <a:off x="1296541" y="3744466"/>
            <a:ext cx="5976664" cy="3173176"/>
          </a:xfrm>
          <a:prstGeom prst="rect">
            <a:avLst/>
          </a:prstGeom>
          <a:noFill/>
        </p:spPr>
        <p:txBody>
          <a:bodyPr wrap="square" numCol="1">
            <a:spAutoFit/>
          </a:bodyPr>
          <a:lstStyle/>
          <a:p>
            <a:pPr marL="531813" lvl="2" indent="-360363" algn="just">
              <a:lnSpc>
                <a:spcPct val="130000"/>
              </a:lnSpc>
              <a:buClr>
                <a:schemeClr val="bg1"/>
              </a:buClr>
              <a:buFont typeface="Wingdings" pitchFamily="2" charset="2"/>
              <a:buChar char="q"/>
              <a:defRPr/>
            </a:pPr>
            <a:r>
              <a:rPr lang="it-IT" sz="1400" b="1" dirty="0" smtClean="0">
                <a:solidFill>
                  <a:schemeClr val="bg1"/>
                </a:solidFill>
                <a:latin typeface="Arial Unicode MS" pitchFamily="34" charset="-128"/>
              </a:rPr>
              <a:t>IGIENE</a:t>
            </a:r>
            <a:r>
              <a:rPr lang="it-IT" sz="1400" b="1" dirty="0">
                <a:solidFill>
                  <a:schemeClr val="bg1"/>
                </a:solidFill>
                <a:latin typeface="Arial Unicode MS" pitchFamily="34" charset="-128"/>
              </a:rPr>
              <a:t>, SALUTE E AMBIENTE  </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Aerazione, ventilazione, soleggiamento</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Isolamento termico</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Isolamento acustico</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Riscaldamento e condizionamento</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Illuminazione naturale e artificiale</a:t>
            </a:r>
          </a:p>
          <a:p>
            <a:pPr marL="531813" lvl="2" indent="-360363" algn="just">
              <a:lnSpc>
                <a:spcPct val="130000"/>
              </a:lnSpc>
              <a:buClr>
                <a:schemeClr val="bg1"/>
              </a:buClr>
              <a:buFont typeface="Wingdings" pitchFamily="2" charset="2"/>
              <a:buChar char="q"/>
              <a:defRPr/>
            </a:pPr>
            <a:r>
              <a:rPr lang="it-IT" sz="1400" b="1" dirty="0">
                <a:solidFill>
                  <a:schemeClr val="bg1"/>
                </a:solidFill>
                <a:latin typeface="Arial Unicode MS" pitchFamily="34" charset="-128"/>
              </a:rPr>
              <a:t>RISPARMIO ENERGETICO</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Fonti energetiche rinnovabili</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Serre solari</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Uso di tecnologie e materiali per il risparmio energetico</a:t>
            </a:r>
          </a:p>
          <a:p>
            <a:pPr marL="1258888" lvl="2" indent="-355600" algn="just">
              <a:lnSpc>
                <a:spcPct val="130000"/>
              </a:lnSpc>
              <a:buClr>
                <a:schemeClr val="bg1"/>
              </a:buClr>
              <a:buFont typeface="Arial" pitchFamily="34" charset="0"/>
              <a:buChar char="•"/>
              <a:defRPr/>
            </a:pPr>
            <a:r>
              <a:rPr lang="it-IT" sz="1400" b="1" dirty="0">
                <a:solidFill>
                  <a:schemeClr val="bg1"/>
                </a:solidFill>
                <a:latin typeface="Arial Unicode MS" pitchFamily="34" charset="-128"/>
              </a:rPr>
              <a:t>Incentivi all’uso di tecniche per il risparmio </a:t>
            </a:r>
            <a:r>
              <a:rPr lang="it-IT" sz="1400" b="1" dirty="0" smtClean="0">
                <a:solidFill>
                  <a:schemeClr val="bg1"/>
                </a:solidFill>
                <a:latin typeface="Arial Unicode MS" pitchFamily="34" charset="-128"/>
              </a:rPr>
              <a:t>energetico</a:t>
            </a:r>
            <a:endParaRPr lang="it-IT" sz="1400" b="1" dirty="0">
              <a:solidFill>
                <a:schemeClr val="bg1"/>
              </a:solidFill>
              <a:latin typeface="Arial Unicode MS" pitchFamily="34" charset="-128"/>
            </a:endParaRPr>
          </a:p>
        </p:txBody>
      </p:sp>
      <p:grpSp>
        <p:nvGrpSpPr>
          <p:cNvPr id="15" name="Gruppo 14"/>
          <p:cNvGrpSpPr/>
          <p:nvPr/>
        </p:nvGrpSpPr>
        <p:grpSpPr>
          <a:xfrm>
            <a:off x="6577421" y="3888482"/>
            <a:ext cx="4584216" cy="2983197"/>
            <a:chOff x="6577421" y="3888482"/>
            <a:chExt cx="4584216" cy="2983197"/>
          </a:xfrm>
          <a:effectLst/>
        </p:grpSpPr>
        <p:pic>
          <p:nvPicPr>
            <p:cNvPr id="11" name="Immagine 10" descr="image_s2.png"/>
            <p:cNvPicPr>
              <a:picLocks noChangeAspect="1"/>
            </p:cNvPicPr>
            <p:nvPr/>
          </p:nvPicPr>
          <p:blipFill>
            <a:blip r:embed="rId5" cstate="print"/>
            <a:stretch>
              <a:fillRect/>
            </a:stretch>
          </p:blipFill>
          <p:spPr>
            <a:xfrm>
              <a:off x="8521637" y="3888482"/>
              <a:ext cx="2640000" cy="2200000"/>
            </a:xfrm>
            <a:prstGeom prst="rect">
              <a:avLst/>
            </a:prstGeom>
            <a:effectLst>
              <a:innerShdw blurRad="63500" dist="50800" dir="2700000">
                <a:prstClr val="black">
                  <a:alpha val="50000"/>
                </a:prstClr>
              </a:innerShdw>
            </a:effectLst>
          </p:spPr>
        </p:pic>
        <p:pic>
          <p:nvPicPr>
            <p:cNvPr id="9" name="Immagine 8" descr="soleggiamento.jpg"/>
            <p:cNvPicPr>
              <a:picLocks noChangeAspect="1"/>
            </p:cNvPicPr>
            <p:nvPr/>
          </p:nvPicPr>
          <p:blipFill>
            <a:blip r:embed="rId6" cstate="print"/>
            <a:stretch>
              <a:fillRect/>
            </a:stretch>
          </p:blipFill>
          <p:spPr>
            <a:xfrm>
              <a:off x="6577421" y="3899912"/>
              <a:ext cx="2227936" cy="2187702"/>
            </a:xfrm>
            <a:prstGeom prst="rect">
              <a:avLst/>
            </a:prstGeom>
            <a:effectLst>
              <a:innerShdw blurRad="63500" dist="50800" dir="13500000">
                <a:prstClr val="black">
                  <a:alpha val="50000"/>
                </a:prstClr>
              </a:innerShdw>
            </a:effectLst>
          </p:spPr>
        </p:pic>
        <p:pic>
          <p:nvPicPr>
            <p:cNvPr id="14" name="Immagine 13" descr="Casa verde.jpg"/>
            <p:cNvPicPr>
              <a:picLocks noChangeAspect="1"/>
            </p:cNvPicPr>
            <p:nvPr/>
          </p:nvPicPr>
          <p:blipFill>
            <a:blip r:embed="rId7" cstate="print"/>
            <a:stretch>
              <a:fillRect/>
            </a:stretch>
          </p:blipFill>
          <p:spPr>
            <a:xfrm>
              <a:off x="7777261" y="5760683"/>
              <a:ext cx="2073859" cy="1110996"/>
            </a:xfrm>
            <a:prstGeom prst="rect">
              <a:avLst/>
            </a:prstGeom>
            <a:effectLst>
              <a:innerShdw blurRad="114300">
                <a:prstClr val="black"/>
              </a:innerShdw>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69975" rtl="0" eaLnBrk="1" fontAlgn="base" latinLnBrk="0" hangingPunct="1">
          <a:lnSpc>
            <a:spcPct val="100000"/>
          </a:lnSpc>
          <a:spcBef>
            <a:spcPct val="0"/>
          </a:spcBef>
          <a:spcAft>
            <a:spcPct val="0"/>
          </a:spcAft>
          <a:buClrTx/>
          <a:buSzTx/>
          <a:buFontTx/>
          <a:buNone/>
          <a:tabLst/>
          <a:defRPr kumimoji="0" lang="it-IT" sz="21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069975" rtl="0" eaLnBrk="1" fontAlgn="base" latinLnBrk="0" hangingPunct="1">
          <a:lnSpc>
            <a:spcPct val="100000"/>
          </a:lnSpc>
          <a:spcBef>
            <a:spcPct val="0"/>
          </a:spcBef>
          <a:spcAft>
            <a:spcPct val="0"/>
          </a:spcAft>
          <a:buClrTx/>
          <a:buSzTx/>
          <a:buFontTx/>
          <a:buNone/>
          <a:tabLst/>
          <a:defRPr kumimoji="0" lang="it-IT" sz="2100" b="0"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1835</Words>
  <Application>Microsoft Office PowerPoint</Application>
  <PresentationFormat>Personalizzato</PresentationFormat>
  <Paragraphs>317</Paragraphs>
  <Slides>19</Slides>
  <Notes>3</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e.mola</dc:creator>
  <cp:lastModifiedBy>cciaa</cp:lastModifiedBy>
  <cp:revision>146</cp:revision>
  <dcterms:created xsi:type="dcterms:W3CDTF">2011-11-03T08:07:15Z</dcterms:created>
  <dcterms:modified xsi:type="dcterms:W3CDTF">2012-12-19T08:59:41Z</dcterms:modified>
</cp:coreProperties>
</file>